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9" r:id="rId4"/>
    <p:sldId id="278" r:id="rId5"/>
    <p:sldId id="260" r:id="rId6"/>
    <p:sldId id="280" r:id="rId7"/>
    <p:sldId id="265" r:id="rId8"/>
    <p:sldId id="277" r:id="rId9"/>
    <p:sldId id="263" r:id="rId10"/>
    <p:sldId id="279"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DM Serif Display"/>
      <p:regular r:id="rId18"/>
      <p:italic r:id="rId19"/>
    </p:embeddedFont>
    <p:embeddedFont>
      <p:font typeface="Open Sauce"/>
      <p:regular r:id="rId20"/>
    </p:embeddedFont>
    <p:embeddedFont>
      <p:font typeface="Open Sauce Bold"/>
      <p:regular r:id="rId21"/>
      <p:bold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6462B9A-1EC7-D83E-11B9-CC1FA6328728}" name="NICCOLÒ BELVEDERE" initials="NB" userId="S::niccolo.belvedere@studbocconi.it::757e3930-586f-4563-bd55-a0da65d130ba" providerId="AD"/>
  <p188:author id="{F0AF5DEE-D496-644D-87E0-3C7B9C9D6C73}" name="NICOLÒ GARAFFA" initials="NG" userId="S::nicolo.garaffa@studbocconi.it::5cc9cad1-6b1b-4e87-b87c-1ccb092e4f5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FE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15"/>
  </p:normalViewPr>
  <p:slideViewPr>
    <p:cSldViewPr snapToGrid="0">
      <p:cViewPr varScale="1">
        <p:scale>
          <a:sx n="70" d="100"/>
          <a:sy n="70" d="100"/>
        </p:scale>
        <p:origin x="840" y="2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4T11:29:27.024"/>
    </inkml:context>
    <inkml:brush xml:id="br0">
      <inkml:brushProperty name="width" value="0.2734" units="cm"/>
      <inkml:brushProperty name="height" value="0.2734" units="cm"/>
    </inkml:brush>
  </inkml:definitions>
  <inkml:trace contextRef="#ctx0" brushRef="#br0">1139 0 8027,'-38'0'0,"0"0"0,10 0 0,3 0 0,-7 0 0,9 0 0,0 1 0,0 1 0,-1 1 0,-1 3 0,1 0 0,-3-1 0,2 1 0,-2 0 0,0 0 0,-1 2 0,-1 1 0,0 2 0,1 1 0,1-1 0,0 1 0,2 0 0,-2 1 0,3-1 0,-1 2 0,1 1 0,1 0 0,0 0 0,0 0 0,2 0 0,0 3 0,0-1 0,-2 3 0,0-2 0,0 1 0,2 0 0,0 1 0,1 4 0,-3 1 0,6 0 0,-2 0 0,3 1 0,0 1 0,0 1 0,3 0 0,0-1 0,2-2 0,1-2 0,2 0 0,5 0 0,-2 0 0,3 0 0,0 0 0,2 0 0,0 5 0,0-1 0,0 4 0,0-6 0,0 2 0,0 2 0,0 0 0,0-1 0,0-1 0,0-2 0,0-2 0,0 0 0,3-2 0,1 0 0,1-1 0,3 1 0,1-3 0,3 1 0,-1-1 0,1-1 0,0-1 0,1-1 0,3-1 0,0-1 0,1-2 0,2 0 0,1-1 0,1 0 0,-2-2 0,2 1 0,-2-1 0,1 0 0,-1-3 0,-1 1 0,1 0 0,-1 0 0,-1-1 0,1 1 0,-1 0 0,0-2 0,0 0 0,1-2 0,-1 1 0,0 1 0,0-1 0,1 2 0,1-3 0,-1 0 0,1 0 0,-1-1 0,0 1 0,-1-1 0,-1 0 0,0 1 0,0 0 0,0-2 0,-2 0 0,2 0 0,-3 0 0,2 0 0,-2 0 0,1 0 0,-4 0 0,-1 0 0,3 0 0,1 0 0,1 0 0,-3 0 0,1 0 0,-1 0 0,1 0 0,-1 0 0,1 0 0,-1 0 0,3 0 0,-1 0 0,1 0 0,-3 0 0,1 0 0,-1 0 0,1 0 0,1 0 0,0 0 0,1 0 0,-3 0 0,1 0 0,2 0 0,1 0 0,-1 0 0,0 0 0,-2 0 0,-3 0 0,2 0 0,-2 0 0,-1 0 0,3 0 0,-2 0 0,3 0 0,-3 0 0,2 0 0,-2 0 0,2 0 0,-2 0 0,-1-2 0,-5 7 0,-1 2 0,-1 4 0,-1 2 0,-2 1 0,0 0 0,-2-4 0,1 1 0,-1-2 0,-1 0 0,5-6 0,-3-14 0,3 1 0,0-8 0,0 5 0,0 1 0,0-1 0,0 0 0,0-3 0,0 0 0,0 2 0,0-2 0,0 1 0,0-2 0,0-1 0,0 1 0,0 2 0,0 0 0,0-3 0,0-1 0,0 0 0,0 2 0,0-1 0,0 1 0,0 0 0,0 2 0,0 2 0,0 1 0,0 0 0,0 3 0,0 6 0,5 9 0,-1 3 0,9 7 0,-2-2 0,2-1 0,-2-1 0,3-1 0,-1-1 0,0-1 0,-1 0 0,0 1 0,-1-2 0,1-2 0,-3 0 0,1-1 0,-2 1 0,1 0 0,-2 2 0,7 1 0,-2 3 0,2-2 0,0-2 0,-4-1 0,0-3 0,-1 1 0,3-2 0,0 2 0,1-1 0,-1 0 0,2-1 0,-2-1 0,-1 3 0,1-1 0,-1-2 0,4 3 0,-3-2 0,-1 6 0,-5-3 0,-3 2 0,-9-2 0,0 0 0,-7 2 0,-1-1 0,1 1 0,1-2 0,-1 0 0,-1-1 0,-1 1 0,1 0 0,-1 2 0,1-2 0,-2 2 0,0 1 0,2-3 0,-2 2 0,3-2 0,-2 0 0,0 3 0,1-1 0,0 1 0,5 0 0,-2-4 0,2 4 0,-3-2 0,1 1 0,2 0 0,-2-3 0,0 2 0,-1 4 0,-3-2 0,7 0 0,-1-4 0,4 0 0,1-1 0,-1 1 0,2 1 0,0 0 0,-10-3 0,10-3 0,-7-3 0,10-3 0,0-2 0,5-1 0,-3-3 0,3 1 0,-3 5 0,-1-5 0,4 2 0,-2-5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4T11:33:50.198"/>
    </inkml:context>
    <inkml:brush xml:id="br0">
      <inkml:brushProperty name="width" value="0.2734" units="cm"/>
      <inkml:brushProperty name="height" value="0.2734" units="cm"/>
    </inkml:brush>
  </inkml:definitions>
  <inkml:trace contextRef="#ctx0" brushRef="#br0">1139 0 8027,'-38'0'0,"0"0"0,10 0 0,3 0 0,-7 0 0,9 0 0,0 1 0,0 1 0,-1 1 0,-1 3 0,1 0 0,-3-1 0,2 1 0,-2 0 0,0 0 0,-1 2 0,-1 1 0,0 2 0,1 1 0,1-1 0,0 1 0,2 0 0,-2 1 0,3-1 0,-1 2 0,1 1 0,1 0 0,0 0 0,0 0 0,2 0 0,0 3 0,0-1 0,-2 3 0,0-2 0,0 1 0,2 0 0,0 1 0,1 4 0,-3 1 0,6 0 0,-2 0 0,3 1 0,0 1 0,0 1 0,3 0 0,0-1 0,2-2 0,1-2 0,2 0 0,5 0 0,-2 0 0,3 0 0,0 0 0,2 0 0,0 5 0,0-1 0,0 4 0,0-6 0,0 2 0,0 2 0,0 0 0,0-1 0,0-1 0,0-2 0,0-2 0,0 0 0,3-2 0,1 0 0,1-1 0,3 1 0,1-3 0,3 1 0,-1-1 0,1-1 0,0-1 0,1-1 0,3-1 0,0-1 0,1-2 0,2 0 0,1-1 0,1 0 0,-2-2 0,2 1 0,-2-1 0,1 0 0,-1-3 0,-1 1 0,1 0 0,-1 0 0,-1-1 0,1 1 0,-1 0 0,0-2 0,0 0 0,1-2 0,-1 1 0,0 1 0,0-1 0,1 2 0,1-3 0,-1 0 0,1 0 0,-1-1 0,0 1 0,-1-1 0,-1 0 0,0 1 0,0 0 0,0-2 0,-2 0 0,2 0 0,-3 0 0,2 0 0,-2 0 0,1 0 0,-4 0 0,-1 0 0,3 0 0,1 0 0,1 0 0,-3 0 0,1 0 0,-1 0 0,1 0 0,-1 0 0,1 0 0,-1 0 0,3 0 0,-1 0 0,1 0 0,-3 0 0,1 0 0,-1 0 0,1 0 0,1 0 0,0 0 0,1 0 0,-3 0 0,1 0 0,2 0 0,1 0 0,-1 0 0,0 0 0,-2 0 0,-3 0 0,2 0 0,-2 0 0,-1 0 0,3 0 0,-2 0 0,3 0 0,-3 0 0,2 0 0,-2 0 0,2 0 0,-2 0 0,-1-2 0,-5 7 0,-1 2 0,-1 4 0,-1 2 0,-2 1 0,0 0 0,-2-4 0,1 1 0,-1-2 0,-1 0 0,5-6 0,-3-14 0,3 1 0,0-8 0,0 5 0,0 1 0,0-1 0,0 0 0,0-3 0,0 0 0,0 2 0,0-2 0,0 1 0,0-2 0,0-1 0,0 1 0,0 2 0,0 0 0,0-3 0,0-1 0,0 0 0,0 2 0,0-1 0,0 1 0,0 0 0,0 2 0,0 2 0,0 1 0,0 0 0,0 3 0,0 6 0,5 9 0,-1 3 0,9 7 0,-2-2 0,2-1 0,-2-1 0,3-1 0,-1-1 0,0-1 0,-1 0 0,0 1 0,-1-2 0,1-2 0,-3 0 0,1-1 0,-2 1 0,1 0 0,-2 2 0,7 1 0,-2 3 0,2-2 0,0-2 0,-4-1 0,0-3 0,-1 1 0,3-2 0,0 2 0,1-1 0,-1 0 0,2-1 0,-2-1 0,-1 3 0,1-1 0,-1-2 0,4 3 0,-3-2 0,-1 6 0,-5-3 0,-3 2 0,-9-2 0,0 0 0,-7 2 0,-1-1 0,1 1 0,1-2 0,-1 0 0,-1-1 0,-1 1 0,1 0 0,-1 2 0,1-2 0,-2 2 0,0 1 0,2-3 0,-2 2 0,3-2 0,-2 0 0,0 3 0,1-1 0,0 1 0,5 0 0,-2-4 0,2 4 0,-3-2 0,1 1 0,2 0 0,-2-3 0,0 2 0,-1 4 0,-3-2 0,7 0 0,-1-4 0,4 0 0,1-1 0,-1 1 0,2 1 0,0 0 0,-10-3 0,10-3 0,-7-3 0,10-3 0,0-2 0,5-1 0,-3-3 0,3 1 0,-3 5 0,-1-5 0,4 2 0,-2-5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4T11:33:50.484"/>
    </inkml:context>
    <inkml:brush xml:id="br0">
      <inkml:brushProperty name="width" value="0.2734" units="cm"/>
      <inkml:brushProperty name="height" value="0.2734" units="cm"/>
    </inkml:brush>
  </inkml:definitions>
  <inkml:trace contextRef="#ctx0" brushRef="#br0">1139 0 8027,'-38'0'0,"0"0"0,10 0 0,3 0 0,-7 0 0,9 0 0,0 1 0,0 1 0,-1 1 0,-1 3 0,1 0 0,-3-1 0,2 1 0,-2 0 0,0 0 0,-1 2 0,-1 1 0,0 2 0,1 1 0,1-1 0,0 1 0,2 0 0,-2 1 0,3-1 0,-1 2 0,1 1 0,1 0 0,0 0 0,0 0 0,2 0 0,0 3 0,0-1 0,-2 3 0,0-2 0,0 1 0,2 0 0,0 1 0,1 4 0,-3 1 0,6 0 0,-2 0 0,3 1 0,0 1 0,0 1 0,3 0 0,0-1 0,2-2 0,1-2 0,2 0 0,5 0 0,-2 0 0,3 0 0,0 0 0,2 0 0,0 5 0,0-1 0,0 4 0,0-6 0,0 2 0,0 2 0,0 0 0,0-1 0,0-1 0,0-2 0,0-2 0,0 0 0,3-2 0,1 0 0,1-1 0,3 1 0,1-3 0,3 1 0,-1-1 0,1-1 0,0-1 0,1-1 0,3-1 0,0-1 0,1-2 0,2 0 0,1-1 0,1 0 0,-2-2 0,2 1 0,-2-1 0,1 0 0,-1-3 0,-1 1 0,1 0 0,-1 0 0,-1-1 0,1 1 0,-1 0 0,0-2 0,0 0 0,1-2 0,-1 1 0,0 1 0,0-1 0,1 2 0,1-3 0,-1 0 0,1 0 0,-1-1 0,0 1 0,-1-1 0,-1 0 0,0 1 0,0 0 0,0-2 0,-2 0 0,2 0 0,-3 0 0,2 0 0,-2 0 0,1 0 0,-4 0 0,-1 0 0,3 0 0,1 0 0,1 0 0,-3 0 0,1 0 0,-1 0 0,1 0 0,-1 0 0,1 0 0,-1 0 0,3 0 0,-1 0 0,1 0 0,-3 0 0,1 0 0,-1 0 0,1 0 0,1 0 0,0 0 0,1 0 0,-3 0 0,1 0 0,2 0 0,1 0 0,-1 0 0,0 0 0,-2 0 0,-3 0 0,2 0 0,-2 0 0,-1 0 0,3 0 0,-2 0 0,3 0 0,-3 0 0,2 0 0,-2 0 0,2 0 0,-2 0 0,-1-2 0,-5 7 0,-1 2 0,-1 4 0,-1 2 0,-2 1 0,0 0 0,-2-4 0,1 1 0,-1-2 0,-1 0 0,5-6 0,-3-14 0,3 1 0,0-8 0,0 5 0,0 1 0,0-1 0,0 0 0,0-3 0,0 0 0,0 2 0,0-2 0,0 1 0,0-2 0,0-1 0,0 1 0,0 2 0,0 0 0,0-3 0,0-1 0,0 0 0,0 2 0,0-1 0,0 1 0,0 0 0,0 2 0,0 2 0,0 1 0,0 0 0,0 3 0,0 6 0,5 9 0,-1 3 0,9 7 0,-2-2 0,2-1 0,-2-1 0,3-1 0,-1-1 0,0-1 0,-1 0 0,0 1 0,-1-2 0,1-2 0,-3 0 0,1-1 0,-2 1 0,1 0 0,-2 2 0,7 1 0,-2 3 0,2-2 0,0-2 0,-4-1 0,0-3 0,-1 1 0,3-2 0,0 2 0,1-1 0,-1 0 0,2-1 0,-2-1 0,-1 3 0,1-1 0,-1-2 0,4 3 0,-3-2 0,-1 6 0,-5-3 0,-3 2 0,-9-2 0,0 0 0,-7 2 0,-1-1 0,1 1 0,1-2 0,-1 0 0,-1-1 0,-1 1 0,1 0 0,-1 2 0,1-2 0,-2 2 0,0 1 0,2-3 0,-2 2 0,3-2 0,-2 0 0,0 3 0,1-1 0,0 1 0,5 0 0,-2-4 0,2 4 0,-3-2 0,1 1 0,2 0 0,-2-3 0,0 2 0,-1 4 0,-3-2 0,7 0 0,-1-4 0,4 0 0,1-1 0,-1 1 0,2 1 0,0 0 0,-10-3 0,10-3 0,-7-3 0,10-3 0,0-2 0,5-1 0,-3-3 0,3 1 0,-3 5 0,-1-5 0,4 2 0,-2-5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4T11:33:50.741"/>
    </inkml:context>
    <inkml:brush xml:id="br0">
      <inkml:brushProperty name="width" value="0.2734" units="cm"/>
      <inkml:brushProperty name="height" value="0.2734" units="cm"/>
    </inkml:brush>
  </inkml:definitions>
  <inkml:trace contextRef="#ctx0" brushRef="#br0">1139 0 8027,'-38'0'0,"0"0"0,10 0 0,3 0 0,-7 0 0,9 0 0,0 1 0,0 1 0,-1 1 0,-1 3 0,1 0 0,-3-1 0,2 1 0,-2 0 0,0 0 0,-1 2 0,-1 1 0,0 2 0,1 1 0,1-1 0,0 1 0,2 0 0,-2 1 0,3-1 0,-1 2 0,1 1 0,1 0 0,0 0 0,0 0 0,2 0 0,0 3 0,0-1 0,-2 3 0,0-2 0,0 1 0,2 0 0,0 1 0,1 4 0,-3 1 0,6 0 0,-2 0 0,3 1 0,0 1 0,0 1 0,3 0 0,0-1 0,2-2 0,1-2 0,2 0 0,5 0 0,-2 0 0,3 0 0,0 0 0,2 0 0,0 5 0,0-1 0,0 4 0,0-6 0,0 2 0,0 2 0,0 0 0,0-1 0,0-1 0,0-2 0,0-2 0,0 0 0,3-2 0,1 0 0,1-1 0,3 1 0,1-3 0,3 1 0,-1-1 0,1-1 0,0-1 0,1-1 0,3-1 0,0-1 0,1-2 0,2 0 0,1-1 0,1 0 0,-2-2 0,2 1 0,-2-1 0,1 0 0,-1-3 0,-1 1 0,1 0 0,-1 0 0,-1-1 0,1 1 0,-1 0 0,0-2 0,0 0 0,1-2 0,-1 1 0,0 1 0,0-1 0,1 2 0,1-3 0,-1 0 0,1 0 0,-1-1 0,0 1 0,-1-1 0,-1 0 0,0 1 0,0 0 0,0-2 0,-2 0 0,2 0 0,-3 0 0,2 0 0,-2 0 0,1 0 0,-4 0 0,-1 0 0,3 0 0,1 0 0,1 0 0,-3 0 0,1 0 0,-1 0 0,1 0 0,-1 0 0,1 0 0,-1 0 0,3 0 0,-1 0 0,1 0 0,-3 0 0,1 0 0,-1 0 0,1 0 0,1 0 0,0 0 0,1 0 0,-3 0 0,1 0 0,2 0 0,1 0 0,-1 0 0,0 0 0,-2 0 0,-3 0 0,2 0 0,-2 0 0,-1 0 0,3 0 0,-2 0 0,3 0 0,-3 0 0,2 0 0,-2 0 0,2 0 0,-2 0 0,-1-2 0,-5 7 0,-1 2 0,-1 4 0,-1 2 0,-2 1 0,0 0 0,-2-4 0,1 1 0,-1-2 0,-1 0 0,5-6 0,-3-14 0,3 1 0,0-8 0,0 5 0,0 1 0,0-1 0,0 0 0,0-3 0,0 0 0,0 2 0,0-2 0,0 1 0,0-2 0,0-1 0,0 1 0,0 2 0,0 0 0,0-3 0,0-1 0,0 0 0,0 2 0,0-1 0,0 1 0,0 0 0,0 2 0,0 2 0,0 1 0,0 0 0,0 3 0,0 6 0,5 9 0,-1 3 0,9 7 0,-2-2 0,2-1 0,-2-1 0,3-1 0,-1-1 0,0-1 0,-1 0 0,0 1 0,-1-2 0,1-2 0,-3 0 0,1-1 0,-2 1 0,1 0 0,-2 2 0,7 1 0,-2 3 0,2-2 0,0-2 0,-4-1 0,0-3 0,-1 1 0,3-2 0,0 2 0,1-1 0,-1 0 0,2-1 0,-2-1 0,-1 3 0,1-1 0,-1-2 0,4 3 0,-3-2 0,-1 6 0,-5-3 0,-3 2 0,-9-2 0,0 0 0,-7 2 0,-1-1 0,1 1 0,1-2 0,-1 0 0,-1-1 0,-1 1 0,1 0 0,-1 2 0,1-2 0,-2 2 0,0 1 0,2-3 0,-2 2 0,3-2 0,-2 0 0,0 3 0,1-1 0,0 1 0,5 0 0,-2-4 0,2 4 0,-3-2 0,1 1 0,2 0 0,-2-3 0,0 2 0,-1 4 0,-3-2 0,7 0 0,-1-4 0,4 0 0,1-1 0,-1 1 0,2 1 0,0 0 0,-10-3 0,10-3 0,-7-3 0,10-3 0,0-2 0,5-1 0,-3-3 0,3 1 0,-3 5 0,-1-5 0,4 2 0,-2-5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E1A7BB-D113-864B-8B66-2C74622196A7}" type="datetimeFigureOut">
              <a:t>26/04/23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9BBBA-BF78-C24E-96C6-642E543A33C6}" type="slidenum">
              <a:t>‹N›</a:t>
            </a:fld>
            <a:endParaRPr lang="it-IT"/>
          </a:p>
        </p:txBody>
      </p:sp>
    </p:spTree>
    <p:extLst>
      <p:ext uri="{BB962C8B-B14F-4D97-AF65-F5344CB8AC3E}">
        <p14:creationId xmlns:p14="http://schemas.microsoft.com/office/powerpoint/2010/main" val="2225016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35B9BBBA-BF78-C24E-96C6-642E543A33C6}" type="slidenum">
              <a:t>2</a:t>
            </a:fld>
            <a:endParaRPr lang="it-IT"/>
          </a:p>
        </p:txBody>
      </p:sp>
    </p:spTree>
    <p:extLst>
      <p:ext uri="{BB962C8B-B14F-4D97-AF65-F5344CB8AC3E}">
        <p14:creationId xmlns:p14="http://schemas.microsoft.com/office/powerpoint/2010/main" val="423969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5465e7bc0b_1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5465e7bc0b_1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728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4dfce81f19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4dfce81f19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7237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lumns 1">
  <p:cSld name="Two columns 1">
    <p:spTree>
      <p:nvGrpSpPr>
        <p:cNvPr id="1" name="Shape 47"/>
        <p:cNvGrpSpPr/>
        <p:nvPr/>
      </p:nvGrpSpPr>
      <p:grpSpPr>
        <a:xfrm>
          <a:off x="0" y="0"/>
          <a:ext cx="0" cy="0"/>
          <a:chOff x="0" y="0"/>
          <a:chExt cx="0" cy="0"/>
        </a:xfrm>
      </p:grpSpPr>
      <p:sp>
        <p:nvSpPr>
          <p:cNvPr id="48" name="Google Shape;48;p8"/>
          <p:cNvSpPr txBox="1">
            <a:spLocks noGrp="1"/>
          </p:cNvSpPr>
          <p:nvPr>
            <p:ph type="subTitle" idx="1"/>
          </p:nvPr>
        </p:nvSpPr>
        <p:spPr>
          <a:xfrm>
            <a:off x="1869332" y="4788650"/>
            <a:ext cx="5754600" cy="590400"/>
          </a:xfrm>
          <a:prstGeom prst="rect">
            <a:avLst/>
          </a:prstGeom>
        </p:spPr>
        <p:txBody>
          <a:bodyPr spcFirstLastPara="1" wrap="square" lIns="91425" tIns="91425" rIns="91425" bIns="91425" anchor="b" anchorCtr="0">
            <a:noAutofit/>
          </a:bodyPr>
          <a:lstStyle>
            <a:lvl1pPr lvl="0" rtl="0">
              <a:spcBef>
                <a:spcPts val="0"/>
              </a:spcBef>
              <a:spcAft>
                <a:spcPts val="0"/>
              </a:spcAft>
              <a:buNone/>
              <a:defRPr sz="5600">
                <a:solidFill>
                  <a:srgbClr val="B7B7B7"/>
                </a:solidFill>
                <a:latin typeface="DM Serif Display"/>
                <a:ea typeface="DM Serif Display"/>
                <a:cs typeface="DM Serif Display"/>
                <a:sym typeface="DM Serif Display"/>
              </a:defRPr>
            </a:lvl1pPr>
            <a:lvl2pPr lvl="1" rtl="0">
              <a:spcBef>
                <a:spcPts val="3200"/>
              </a:spcBef>
              <a:spcAft>
                <a:spcPts val="0"/>
              </a:spcAft>
              <a:buNone/>
              <a:defRPr>
                <a:solidFill>
                  <a:srgbClr val="B7B7B7"/>
                </a:solidFill>
                <a:latin typeface="DM Serif Display"/>
                <a:ea typeface="DM Serif Display"/>
                <a:cs typeface="DM Serif Display"/>
                <a:sym typeface="DM Serif Display"/>
              </a:defRPr>
            </a:lvl2pPr>
            <a:lvl3pPr lvl="2" rtl="0">
              <a:spcBef>
                <a:spcPts val="3200"/>
              </a:spcBef>
              <a:spcAft>
                <a:spcPts val="0"/>
              </a:spcAft>
              <a:buNone/>
              <a:defRPr>
                <a:solidFill>
                  <a:srgbClr val="B7B7B7"/>
                </a:solidFill>
                <a:latin typeface="DM Serif Display"/>
                <a:ea typeface="DM Serif Display"/>
                <a:cs typeface="DM Serif Display"/>
                <a:sym typeface="DM Serif Display"/>
              </a:defRPr>
            </a:lvl3pPr>
            <a:lvl4pPr lvl="3" rtl="0">
              <a:spcBef>
                <a:spcPts val="3200"/>
              </a:spcBef>
              <a:spcAft>
                <a:spcPts val="0"/>
              </a:spcAft>
              <a:buNone/>
              <a:defRPr>
                <a:solidFill>
                  <a:srgbClr val="B7B7B7"/>
                </a:solidFill>
                <a:latin typeface="DM Serif Display"/>
                <a:ea typeface="DM Serif Display"/>
                <a:cs typeface="DM Serif Display"/>
                <a:sym typeface="DM Serif Display"/>
              </a:defRPr>
            </a:lvl4pPr>
            <a:lvl5pPr lvl="4" rtl="0">
              <a:spcBef>
                <a:spcPts val="3200"/>
              </a:spcBef>
              <a:spcAft>
                <a:spcPts val="0"/>
              </a:spcAft>
              <a:buNone/>
              <a:defRPr>
                <a:solidFill>
                  <a:srgbClr val="B7B7B7"/>
                </a:solidFill>
                <a:latin typeface="DM Serif Display"/>
                <a:ea typeface="DM Serif Display"/>
                <a:cs typeface="DM Serif Display"/>
                <a:sym typeface="DM Serif Display"/>
              </a:defRPr>
            </a:lvl5pPr>
            <a:lvl6pPr lvl="5" rtl="0">
              <a:spcBef>
                <a:spcPts val="3200"/>
              </a:spcBef>
              <a:spcAft>
                <a:spcPts val="0"/>
              </a:spcAft>
              <a:buNone/>
              <a:defRPr>
                <a:solidFill>
                  <a:srgbClr val="B7B7B7"/>
                </a:solidFill>
                <a:latin typeface="DM Serif Display"/>
                <a:ea typeface="DM Serif Display"/>
                <a:cs typeface="DM Serif Display"/>
                <a:sym typeface="DM Serif Display"/>
              </a:defRPr>
            </a:lvl6pPr>
            <a:lvl7pPr lvl="6" rtl="0">
              <a:spcBef>
                <a:spcPts val="3200"/>
              </a:spcBef>
              <a:spcAft>
                <a:spcPts val="0"/>
              </a:spcAft>
              <a:buNone/>
              <a:defRPr>
                <a:solidFill>
                  <a:srgbClr val="B7B7B7"/>
                </a:solidFill>
                <a:latin typeface="DM Serif Display"/>
                <a:ea typeface="DM Serif Display"/>
                <a:cs typeface="DM Serif Display"/>
                <a:sym typeface="DM Serif Display"/>
              </a:defRPr>
            </a:lvl7pPr>
            <a:lvl8pPr lvl="7" rtl="0">
              <a:spcBef>
                <a:spcPts val="3200"/>
              </a:spcBef>
              <a:spcAft>
                <a:spcPts val="0"/>
              </a:spcAft>
              <a:buNone/>
              <a:defRPr>
                <a:solidFill>
                  <a:srgbClr val="B7B7B7"/>
                </a:solidFill>
                <a:latin typeface="DM Serif Display"/>
                <a:ea typeface="DM Serif Display"/>
                <a:cs typeface="DM Serif Display"/>
                <a:sym typeface="DM Serif Display"/>
              </a:defRPr>
            </a:lvl8pPr>
            <a:lvl9pPr lvl="8" rtl="0">
              <a:spcBef>
                <a:spcPts val="3200"/>
              </a:spcBef>
              <a:spcAft>
                <a:spcPts val="3200"/>
              </a:spcAft>
              <a:buNone/>
              <a:defRPr>
                <a:solidFill>
                  <a:srgbClr val="B7B7B7"/>
                </a:solidFill>
                <a:latin typeface="DM Serif Display"/>
                <a:ea typeface="DM Serif Display"/>
                <a:cs typeface="DM Serif Display"/>
                <a:sym typeface="DM Serif Display"/>
              </a:defRPr>
            </a:lvl9pPr>
          </a:lstStyle>
          <a:p>
            <a:endParaRPr/>
          </a:p>
        </p:txBody>
      </p:sp>
      <p:sp>
        <p:nvSpPr>
          <p:cNvPr id="49" name="Google Shape;49;p8"/>
          <p:cNvSpPr txBox="1">
            <a:spLocks noGrp="1"/>
          </p:cNvSpPr>
          <p:nvPr>
            <p:ph type="subTitle" idx="2"/>
          </p:nvPr>
        </p:nvSpPr>
        <p:spPr>
          <a:xfrm>
            <a:off x="1869332" y="5143500"/>
            <a:ext cx="5754600" cy="590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a:solidFill>
                  <a:srgbClr val="B7B7B7"/>
                </a:solidFill>
              </a:defRPr>
            </a:lvl1pPr>
            <a:lvl2pPr lvl="1" rtl="0">
              <a:spcBef>
                <a:spcPts val="3200"/>
              </a:spcBef>
              <a:spcAft>
                <a:spcPts val="0"/>
              </a:spcAft>
              <a:buNone/>
              <a:defRPr>
                <a:solidFill>
                  <a:srgbClr val="B7B7B7"/>
                </a:solidFill>
              </a:defRPr>
            </a:lvl2pPr>
            <a:lvl3pPr lvl="2" rtl="0">
              <a:spcBef>
                <a:spcPts val="3200"/>
              </a:spcBef>
              <a:spcAft>
                <a:spcPts val="0"/>
              </a:spcAft>
              <a:buNone/>
              <a:defRPr>
                <a:solidFill>
                  <a:srgbClr val="B7B7B7"/>
                </a:solidFill>
              </a:defRPr>
            </a:lvl3pPr>
            <a:lvl4pPr lvl="3" rtl="0">
              <a:spcBef>
                <a:spcPts val="3200"/>
              </a:spcBef>
              <a:spcAft>
                <a:spcPts val="0"/>
              </a:spcAft>
              <a:buNone/>
              <a:defRPr>
                <a:solidFill>
                  <a:srgbClr val="B7B7B7"/>
                </a:solidFill>
              </a:defRPr>
            </a:lvl4pPr>
            <a:lvl5pPr lvl="4" rtl="0">
              <a:spcBef>
                <a:spcPts val="3200"/>
              </a:spcBef>
              <a:spcAft>
                <a:spcPts val="0"/>
              </a:spcAft>
              <a:buNone/>
              <a:defRPr>
                <a:solidFill>
                  <a:srgbClr val="B7B7B7"/>
                </a:solidFill>
              </a:defRPr>
            </a:lvl5pPr>
            <a:lvl6pPr lvl="5" rtl="0">
              <a:spcBef>
                <a:spcPts val="3200"/>
              </a:spcBef>
              <a:spcAft>
                <a:spcPts val="0"/>
              </a:spcAft>
              <a:buNone/>
              <a:defRPr>
                <a:solidFill>
                  <a:srgbClr val="B7B7B7"/>
                </a:solidFill>
              </a:defRPr>
            </a:lvl6pPr>
            <a:lvl7pPr lvl="6" rtl="0">
              <a:spcBef>
                <a:spcPts val="3200"/>
              </a:spcBef>
              <a:spcAft>
                <a:spcPts val="0"/>
              </a:spcAft>
              <a:buNone/>
              <a:defRPr>
                <a:solidFill>
                  <a:srgbClr val="B7B7B7"/>
                </a:solidFill>
              </a:defRPr>
            </a:lvl7pPr>
            <a:lvl8pPr lvl="7" rtl="0">
              <a:spcBef>
                <a:spcPts val="3200"/>
              </a:spcBef>
              <a:spcAft>
                <a:spcPts val="0"/>
              </a:spcAft>
              <a:buNone/>
              <a:defRPr>
                <a:solidFill>
                  <a:srgbClr val="B7B7B7"/>
                </a:solidFill>
              </a:defRPr>
            </a:lvl8pPr>
            <a:lvl9pPr lvl="8" rtl="0">
              <a:spcBef>
                <a:spcPts val="3200"/>
              </a:spcBef>
              <a:spcAft>
                <a:spcPts val="3200"/>
              </a:spcAft>
              <a:buNone/>
              <a:defRPr>
                <a:solidFill>
                  <a:srgbClr val="B7B7B7"/>
                </a:solidFill>
              </a:defRPr>
            </a:lvl9pPr>
          </a:lstStyle>
          <a:p>
            <a:endParaRPr/>
          </a:p>
        </p:txBody>
      </p:sp>
      <p:sp>
        <p:nvSpPr>
          <p:cNvPr id="50" name="Google Shape;50;p8"/>
          <p:cNvSpPr txBox="1">
            <a:spLocks noGrp="1"/>
          </p:cNvSpPr>
          <p:nvPr>
            <p:ph type="subTitle" idx="3"/>
          </p:nvPr>
        </p:nvSpPr>
        <p:spPr>
          <a:xfrm>
            <a:off x="10742580" y="4788650"/>
            <a:ext cx="5754600" cy="590400"/>
          </a:xfrm>
          <a:prstGeom prst="rect">
            <a:avLst/>
          </a:prstGeom>
        </p:spPr>
        <p:txBody>
          <a:bodyPr spcFirstLastPara="1" wrap="square" lIns="91425" tIns="91425" rIns="91425" bIns="91425" anchor="b" anchorCtr="0">
            <a:noAutofit/>
          </a:bodyPr>
          <a:lstStyle>
            <a:lvl1pPr lvl="0" rtl="0">
              <a:spcBef>
                <a:spcPts val="0"/>
              </a:spcBef>
              <a:spcAft>
                <a:spcPts val="0"/>
              </a:spcAft>
              <a:buNone/>
              <a:defRPr sz="5600">
                <a:latin typeface="DM Serif Display"/>
                <a:ea typeface="DM Serif Display"/>
                <a:cs typeface="DM Serif Display"/>
                <a:sym typeface="DM Serif Display"/>
              </a:defRPr>
            </a:lvl1pPr>
            <a:lvl2pPr lvl="1" rtl="0">
              <a:spcBef>
                <a:spcPts val="3200"/>
              </a:spcBef>
              <a:spcAft>
                <a:spcPts val="0"/>
              </a:spcAft>
              <a:buNone/>
              <a:defRPr>
                <a:latin typeface="DM Serif Display"/>
                <a:ea typeface="DM Serif Display"/>
                <a:cs typeface="DM Serif Display"/>
                <a:sym typeface="DM Serif Display"/>
              </a:defRPr>
            </a:lvl2pPr>
            <a:lvl3pPr lvl="2" rtl="0">
              <a:spcBef>
                <a:spcPts val="3200"/>
              </a:spcBef>
              <a:spcAft>
                <a:spcPts val="0"/>
              </a:spcAft>
              <a:buNone/>
              <a:defRPr>
                <a:latin typeface="DM Serif Display"/>
                <a:ea typeface="DM Serif Display"/>
                <a:cs typeface="DM Serif Display"/>
                <a:sym typeface="DM Serif Display"/>
              </a:defRPr>
            </a:lvl3pPr>
            <a:lvl4pPr lvl="3" rtl="0">
              <a:spcBef>
                <a:spcPts val="3200"/>
              </a:spcBef>
              <a:spcAft>
                <a:spcPts val="0"/>
              </a:spcAft>
              <a:buNone/>
              <a:defRPr>
                <a:latin typeface="DM Serif Display"/>
                <a:ea typeface="DM Serif Display"/>
                <a:cs typeface="DM Serif Display"/>
                <a:sym typeface="DM Serif Display"/>
              </a:defRPr>
            </a:lvl4pPr>
            <a:lvl5pPr lvl="4" rtl="0">
              <a:spcBef>
                <a:spcPts val="3200"/>
              </a:spcBef>
              <a:spcAft>
                <a:spcPts val="0"/>
              </a:spcAft>
              <a:buNone/>
              <a:defRPr>
                <a:latin typeface="DM Serif Display"/>
                <a:ea typeface="DM Serif Display"/>
                <a:cs typeface="DM Serif Display"/>
                <a:sym typeface="DM Serif Display"/>
              </a:defRPr>
            </a:lvl5pPr>
            <a:lvl6pPr lvl="5" rtl="0">
              <a:spcBef>
                <a:spcPts val="3200"/>
              </a:spcBef>
              <a:spcAft>
                <a:spcPts val="0"/>
              </a:spcAft>
              <a:buNone/>
              <a:defRPr>
                <a:latin typeface="DM Serif Display"/>
                <a:ea typeface="DM Serif Display"/>
                <a:cs typeface="DM Serif Display"/>
                <a:sym typeface="DM Serif Display"/>
              </a:defRPr>
            </a:lvl6pPr>
            <a:lvl7pPr lvl="6" rtl="0">
              <a:spcBef>
                <a:spcPts val="3200"/>
              </a:spcBef>
              <a:spcAft>
                <a:spcPts val="0"/>
              </a:spcAft>
              <a:buNone/>
              <a:defRPr>
                <a:latin typeface="DM Serif Display"/>
                <a:ea typeface="DM Serif Display"/>
                <a:cs typeface="DM Serif Display"/>
                <a:sym typeface="DM Serif Display"/>
              </a:defRPr>
            </a:lvl7pPr>
            <a:lvl8pPr lvl="7" rtl="0">
              <a:spcBef>
                <a:spcPts val="3200"/>
              </a:spcBef>
              <a:spcAft>
                <a:spcPts val="0"/>
              </a:spcAft>
              <a:buNone/>
              <a:defRPr>
                <a:latin typeface="DM Serif Display"/>
                <a:ea typeface="DM Serif Display"/>
                <a:cs typeface="DM Serif Display"/>
                <a:sym typeface="DM Serif Display"/>
              </a:defRPr>
            </a:lvl8pPr>
            <a:lvl9pPr lvl="8" rtl="0">
              <a:spcBef>
                <a:spcPts val="3200"/>
              </a:spcBef>
              <a:spcAft>
                <a:spcPts val="3200"/>
              </a:spcAft>
              <a:buNone/>
              <a:defRPr>
                <a:latin typeface="DM Serif Display"/>
                <a:ea typeface="DM Serif Display"/>
                <a:cs typeface="DM Serif Display"/>
                <a:sym typeface="DM Serif Display"/>
              </a:defRPr>
            </a:lvl9pPr>
          </a:lstStyle>
          <a:p>
            <a:endParaRPr/>
          </a:p>
        </p:txBody>
      </p:sp>
      <p:sp>
        <p:nvSpPr>
          <p:cNvPr id="51" name="Google Shape;51;p8"/>
          <p:cNvSpPr txBox="1">
            <a:spLocks noGrp="1"/>
          </p:cNvSpPr>
          <p:nvPr>
            <p:ph type="subTitle" idx="4"/>
          </p:nvPr>
        </p:nvSpPr>
        <p:spPr>
          <a:xfrm>
            <a:off x="10742580" y="5143500"/>
            <a:ext cx="5754600" cy="590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a:lvl1pPr>
            <a:lvl2pPr lvl="1" rtl="0">
              <a:spcBef>
                <a:spcPts val="3200"/>
              </a:spcBef>
              <a:spcAft>
                <a:spcPts val="0"/>
              </a:spcAft>
              <a:buNone/>
              <a:defRPr/>
            </a:lvl2pPr>
            <a:lvl3pPr lvl="2" rtl="0">
              <a:spcBef>
                <a:spcPts val="3200"/>
              </a:spcBef>
              <a:spcAft>
                <a:spcPts val="0"/>
              </a:spcAft>
              <a:buNone/>
              <a:defRPr/>
            </a:lvl3pPr>
            <a:lvl4pPr lvl="3" rtl="0">
              <a:spcBef>
                <a:spcPts val="3200"/>
              </a:spcBef>
              <a:spcAft>
                <a:spcPts val="0"/>
              </a:spcAft>
              <a:buNone/>
              <a:defRPr/>
            </a:lvl4pPr>
            <a:lvl5pPr lvl="4" rtl="0">
              <a:spcBef>
                <a:spcPts val="3200"/>
              </a:spcBef>
              <a:spcAft>
                <a:spcPts val="0"/>
              </a:spcAft>
              <a:buNone/>
              <a:defRPr/>
            </a:lvl5pPr>
            <a:lvl6pPr lvl="5" rtl="0">
              <a:spcBef>
                <a:spcPts val="3200"/>
              </a:spcBef>
              <a:spcAft>
                <a:spcPts val="0"/>
              </a:spcAft>
              <a:buNone/>
              <a:defRPr/>
            </a:lvl6pPr>
            <a:lvl7pPr lvl="6" rtl="0">
              <a:spcBef>
                <a:spcPts val="3200"/>
              </a:spcBef>
              <a:spcAft>
                <a:spcPts val="0"/>
              </a:spcAft>
              <a:buNone/>
              <a:defRPr/>
            </a:lvl7pPr>
            <a:lvl8pPr lvl="7" rtl="0">
              <a:spcBef>
                <a:spcPts val="3200"/>
              </a:spcBef>
              <a:spcAft>
                <a:spcPts val="0"/>
              </a:spcAft>
              <a:buNone/>
              <a:defRPr/>
            </a:lvl8pPr>
            <a:lvl9pPr lvl="8" rtl="0">
              <a:spcBef>
                <a:spcPts val="3200"/>
              </a:spcBef>
              <a:spcAft>
                <a:spcPts val="3200"/>
              </a:spcAft>
              <a:buNone/>
              <a:defRPr/>
            </a:lvl9pPr>
          </a:lstStyle>
          <a:p>
            <a:endParaRPr/>
          </a:p>
        </p:txBody>
      </p:sp>
    </p:spTree>
    <p:extLst>
      <p:ext uri="{BB962C8B-B14F-4D97-AF65-F5344CB8AC3E}">
        <p14:creationId xmlns:p14="http://schemas.microsoft.com/office/powerpoint/2010/main" val="3199658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p:cSld name="Title + design">
    <p:spTree>
      <p:nvGrpSpPr>
        <p:cNvPr id="1" name="Shape 73"/>
        <p:cNvGrpSpPr/>
        <p:nvPr/>
      </p:nvGrpSpPr>
      <p:grpSpPr>
        <a:xfrm>
          <a:off x="0" y="0"/>
          <a:ext cx="0" cy="0"/>
          <a:chOff x="0" y="0"/>
          <a:chExt cx="0" cy="0"/>
        </a:xfrm>
      </p:grpSpPr>
      <p:sp>
        <p:nvSpPr>
          <p:cNvPr id="74" name="Google Shape;74;p12"/>
          <p:cNvSpPr txBox="1">
            <a:spLocks noGrp="1"/>
          </p:cNvSpPr>
          <p:nvPr>
            <p:ph type="ctrTitle"/>
          </p:nvPr>
        </p:nvSpPr>
        <p:spPr>
          <a:xfrm>
            <a:off x="1447200" y="941250"/>
            <a:ext cx="2995200" cy="18924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3600"/>
            </a:lvl1pPr>
            <a:lvl2pPr lvl="1" rtl="0">
              <a:spcBef>
                <a:spcPts val="0"/>
              </a:spcBef>
              <a:spcAft>
                <a:spcPts val="0"/>
              </a:spcAft>
              <a:buSzPts val="1800"/>
              <a:buNone/>
              <a:defRPr sz="3600"/>
            </a:lvl2pPr>
            <a:lvl3pPr lvl="2" rtl="0">
              <a:spcBef>
                <a:spcPts val="0"/>
              </a:spcBef>
              <a:spcAft>
                <a:spcPts val="0"/>
              </a:spcAft>
              <a:buSzPts val="1800"/>
              <a:buNone/>
              <a:defRPr sz="3600"/>
            </a:lvl3pPr>
            <a:lvl4pPr lvl="3" rtl="0">
              <a:spcBef>
                <a:spcPts val="0"/>
              </a:spcBef>
              <a:spcAft>
                <a:spcPts val="0"/>
              </a:spcAft>
              <a:buSzPts val="1800"/>
              <a:buNone/>
              <a:defRPr sz="3600"/>
            </a:lvl4pPr>
            <a:lvl5pPr lvl="4" rtl="0">
              <a:spcBef>
                <a:spcPts val="0"/>
              </a:spcBef>
              <a:spcAft>
                <a:spcPts val="0"/>
              </a:spcAft>
              <a:buSzPts val="1800"/>
              <a:buNone/>
              <a:defRPr sz="3600"/>
            </a:lvl5pPr>
            <a:lvl6pPr lvl="5" rtl="0">
              <a:spcBef>
                <a:spcPts val="0"/>
              </a:spcBef>
              <a:spcAft>
                <a:spcPts val="0"/>
              </a:spcAft>
              <a:buSzPts val="1800"/>
              <a:buNone/>
              <a:defRPr sz="3600"/>
            </a:lvl6pPr>
            <a:lvl7pPr lvl="6" rtl="0">
              <a:spcBef>
                <a:spcPts val="0"/>
              </a:spcBef>
              <a:spcAft>
                <a:spcPts val="0"/>
              </a:spcAft>
              <a:buSzPts val="1800"/>
              <a:buNone/>
              <a:defRPr sz="3600"/>
            </a:lvl7pPr>
            <a:lvl8pPr lvl="7" rtl="0">
              <a:spcBef>
                <a:spcPts val="0"/>
              </a:spcBef>
              <a:spcAft>
                <a:spcPts val="0"/>
              </a:spcAft>
              <a:buSzPts val="1800"/>
              <a:buNone/>
              <a:defRPr sz="3600"/>
            </a:lvl8pPr>
            <a:lvl9pPr lvl="8" rtl="0">
              <a:spcBef>
                <a:spcPts val="0"/>
              </a:spcBef>
              <a:spcAft>
                <a:spcPts val="0"/>
              </a:spcAft>
              <a:buSzPts val="1800"/>
              <a:buNone/>
              <a:defRPr sz="3600"/>
            </a:lvl9pPr>
          </a:lstStyle>
          <a:p>
            <a:endParaRPr/>
          </a:p>
        </p:txBody>
      </p:sp>
    </p:spTree>
    <p:extLst>
      <p:ext uri="{BB962C8B-B14F-4D97-AF65-F5344CB8AC3E}">
        <p14:creationId xmlns:p14="http://schemas.microsoft.com/office/powerpoint/2010/main" val="2965395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4/26/23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4/26/23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9.png"/><Relationship Id="rId7" Type="http://schemas.openxmlformats.org/officeDocument/2006/relationships/image" Target="../media/image24.svg"/><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8.svg"/></Relationships>
</file>

<file path=ppt/slides/_rels/slide1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19.png"/><Relationship Id="rId10" Type="http://schemas.openxmlformats.org/officeDocument/2006/relationships/image" Target="../media/image22.png"/><Relationship Id="rId4" Type="http://schemas.openxmlformats.org/officeDocument/2006/relationships/image" Target="../media/image18.png"/><Relationship Id="rId9" Type="http://schemas.openxmlformats.org/officeDocument/2006/relationships/image" Target="../media/image21.svg"/></Relationships>
</file>

<file path=ppt/slides/_rels/slide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5.png"/><Relationship Id="rId7" Type="http://schemas.openxmlformats.org/officeDocument/2006/relationships/image" Target="../media/image7.png"/><Relationship Id="rId2" Type="http://schemas.openxmlformats.org/officeDocument/2006/relationships/customXml" Target="../ink/ink1.xml"/><Relationship Id="rId1" Type="http://schemas.openxmlformats.org/officeDocument/2006/relationships/slideLayout" Target="../slideLayouts/slideLayout7.xml"/><Relationship Id="rId6" Type="http://schemas.openxmlformats.org/officeDocument/2006/relationships/customXml" Target="../ink/ink4.xml"/><Relationship Id="rId5" Type="http://schemas.openxmlformats.org/officeDocument/2006/relationships/customXml" Target="../ink/ink3.xml"/><Relationship Id="rId4" Type="http://schemas.openxmlformats.org/officeDocument/2006/relationships/customXml" Target="../ink/ink2.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8.svg"/><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3395" t="2156" r="8550"/>
          <a:stretch>
            <a:fillRect/>
          </a:stretch>
        </p:blipFill>
        <p:spPr>
          <a:xfrm>
            <a:off x="9144000" y="0"/>
            <a:ext cx="9144000" cy="10287000"/>
          </a:xfrm>
          <a:prstGeom prst="rect">
            <a:avLst/>
          </a:prstGeom>
        </p:spPr>
      </p:pic>
      <p:sp>
        <p:nvSpPr>
          <p:cNvPr id="3" name="TextBox 3"/>
          <p:cNvSpPr txBox="1"/>
          <p:nvPr/>
        </p:nvSpPr>
        <p:spPr>
          <a:xfrm>
            <a:off x="1605160" y="1649592"/>
            <a:ext cx="15191089" cy="3206006"/>
          </a:xfrm>
          <a:prstGeom prst="rect">
            <a:avLst/>
          </a:prstGeom>
        </p:spPr>
        <p:txBody>
          <a:bodyPr lIns="0" tIns="0" rIns="0" bIns="0" rtlCol="0" anchor="t">
            <a:spAutoFit/>
          </a:bodyPr>
          <a:lstStyle/>
          <a:p>
            <a:pPr>
              <a:lnSpc>
                <a:spcPts val="12540"/>
              </a:lnSpc>
            </a:pPr>
            <a:r>
              <a:rPr lang="en-US" sz="11000">
                <a:solidFill>
                  <a:srgbClr val="000000"/>
                </a:solidFill>
                <a:latin typeface="Times New Roman" panose="02020603050405020304" pitchFamily="18" charset="0"/>
                <a:cs typeface="Times New Roman" panose="02020603050405020304" pitchFamily="18" charset="0"/>
              </a:rPr>
              <a:t>Should Cash-Out</a:t>
            </a:r>
          </a:p>
          <a:p>
            <a:pPr>
              <a:lnSpc>
                <a:spcPts val="12540"/>
              </a:lnSpc>
            </a:pPr>
            <a:r>
              <a:rPr lang="en-US" sz="11000">
                <a:solidFill>
                  <a:srgbClr val="000000"/>
                </a:solidFill>
                <a:latin typeface="Times New Roman" panose="02020603050405020304" pitchFamily="18" charset="0"/>
                <a:cs typeface="Times New Roman" panose="02020603050405020304" pitchFamily="18" charset="0"/>
              </a:rPr>
              <a:t>mergers be available?</a:t>
            </a:r>
          </a:p>
        </p:txBody>
      </p:sp>
      <p:sp>
        <p:nvSpPr>
          <p:cNvPr id="4" name="TextBox 4"/>
          <p:cNvSpPr txBox="1"/>
          <p:nvPr/>
        </p:nvSpPr>
        <p:spPr>
          <a:xfrm>
            <a:off x="1605160" y="5431403"/>
            <a:ext cx="6776840" cy="3193182"/>
          </a:xfrm>
          <a:prstGeom prst="rect">
            <a:avLst/>
          </a:prstGeom>
        </p:spPr>
        <p:txBody>
          <a:bodyPr wrap="square" lIns="0" tIns="0" rIns="0" bIns="0" rtlCol="0" anchor="t">
            <a:spAutoFit/>
          </a:bodyPr>
          <a:lstStyle/>
          <a:p>
            <a:pPr marL="0" lvl="0" indent="0" algn="l">
              <a:lnSpc>
                <a:spcPts val="4200"/>
              </a:lnSpc>
              <a:spcBef>
                <a:spcPct val="0"/>
              </a:spcBef>
            </a:pPr>
            <a:r>
              <a:rPr lang="en-US" sz="3000" spc="60">
                <a:solidFill>
                  <a:srgbClr val="000000"/>
                </a:solidFill>
                <a:latin typeface="Times New Roman" panose="02020603050405020304" pitchFamily="18" charset="0"/>
                <a:cs typeface="Times New Roman" panose="02020603050405020304" pitchFamily="18" charset="0"/>
              </a:rPr>
              <a:t>April 27, 2023</a:t>
            </a:r>
          </a:p>
          <a:p>
            <a:pPr marL="0" lvl="0" indent="0" algn="l">
              <a:lnSpc>
                <a:spcPts val="4200"/>
              </a:lnSpc>
              <a:spcBef>
                <a:spcPct val="0"/>
              </a:spcBef>
            </a:pPr>
            <a:r>
              <a:rPr lang="en-US" sz="3000" spc="60">
                <a:solidFill>
                  <a:srgbClr val="000000"/>
                </a:solidFill>
                <a:latin typeface="Times New Roman" panose="02020603050405020304" pitchFamily="18" charset="0"/>
                <a:cs typeface="Times New Roman" panose="02020603050405020304" pitchFamily="18" charset="0"/>
              </a:rPr>
              <a:t>Group 12</a:t>
            </a:r>
          </a:p>
          <a:p>
            <a:pPr>
              <a:lnSpc>
                <a:spcPts val="4200"/>
              </a:lnSpc>
              <a:spcBef>
                <a:spcPct val="0"/>
              </a:spcBef>
            </a:pPr>
            <a:endParaRPr lang="it-IT" sz="3200">
              <a:latin typeface="Times New Roman" panose="02020603050405020304" pitchFamily="18" charset="0"/>
              <a:cs typeface="Times New Roman" panose="02020603050405020304" pitchFamily="18" charset="0"/>
            </a:endParaRPr>
          </a:p>
          <a:p>
            <a:pPr>
              <a:lnSpc>
                <a:spcPts val="4200"/>
              </a:lnSpc>
              <a:spcBef>
                <a:spcPct val="0"/>
              </a:spcBef>
            </a:pPr>
            <a:endParaRPr lang="it-IT" sz="3200">
              <a:latin typeface="Times New Roman" panose="02020603050405020304" pitchFamily="18" charset="0"/>
              <a:cs typeface="Times New Roman" panose="02020603050405020304" pitchFamily="18" charset="0"/>
            </a:endParaRPr>
          </a:p>
          <a:p>
            <a:pPr>
              <a:lnSpc>
                <a:spcPts val="4200"/>
              </a:lnSpc>
              <a:spcBef>
                <a:spcPct val="0"/>
              </a:spcBef>
            </a:pPr>
            <a:r>
              <a:rPr lang="it-IT" sz="3200">
                <a:latin typeface="Times New Roman" panose="02020603050405020304" pitchFamily="18" charset="0"/>
                <a:cs typeface="Times New Roman" panose="02020603050405020304" pitchFamily="18" charset="0"/>
              </a:rPr>
              <a:t>20138 COMPANY AND BUSINESS LAW (advanced course) cl. 33</a:t>
            </a:r>
            <a:endParaRPr lang="en-US" sz="3000" u="none" spc="6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65" b="7865"/>
          <a:stretch>
            <a:fillRect/>
          </a:stretch>
        </p:blipFill>
        <p:spPr>
          <a:xfrm>
            <a:off x="0" y="0"/>
            <a:ext cx="18288000" cy="10287000"/>
          </a:xfrm>
          <a:prstGeom prst="rect">
            <a:avLst/>
          </a:prstGeom>
        </p:spPr>
      </p:pic>
      <p:sp>
        <p:nvSpPr>
          <p:cNvPr id="8" name="CasellaDiTesto 7">
            <a:extLst>
              <a:ext uri="{FF2B5EF4-FFF2-40B4-BE49-F238E27FC236}">
                <a16:creationId xmlns:a16="http://schemas.microsoft.com/office/drawing/2014/main" id="{E75E26AE-BE75-37BB-E131-A8E74CE2DC50}"/>
              </a:ext>
            </a:extLst>
          </p:cNvPr>
          <p:cNvSpPr txBox="1"/>
          <p:nvPr/>
        </p:nvSpPr>
        <p:spPr>
          <a:xfrm>
            <a:off x="1138094" y="2446968"/>
            <a:ext cx="12572999" cy="3416320"/>
          </a:xfrm>
          <a:prstGeom prst="rect">
            <a:avLst/>
          </a:prstGeom>
          <a:noFill/>
        </p:spPr>
        <p:txBody>
          <a:bodyPr wrap="square" lIns="91440" tIns="45720" rIns="91440" bIns="45720" rtlCol="0" anchor="t">
            <a:spAutoFit/>
          </a:bodyPr>
          <a:lstStyle/>
          <a:p>
            <a:r>
              <a:rPr lang="en-US" sz="2400">
                <a:latin typeface="Times New Roman"/>
                <a:cs typeface="Times New Roman"/>
              </a:rPr>
              <a:t>It is also interesting to examine the European case where, theoretically, a cash-out merger is not allowed according to the logic that shareholders' participation rights cannot be taken away without their consent. Yet this is debatable, being the acceptance of the tender offer in the short-form merger left to the shareholder's will and doing so, the element of coercion could be strongly mitigated.</a:t>
            </a:r>
          </a:p>
          <a:p>
            <a:endParaRPr lang="en-US" sz="2400">
              <a:latin typeface="Times New Roman" panose="02020603050405020304" pitchFamily="18" charset="0"/>
              <a:cs typeface="Times New Roman" panose="02020603050405020304" pitchFamily="18" charset="0"/>
            </a:endParaRPr>
          </a:p>
          <a:p>
            <a:r>
              <a:rPr lang="en-US" sz="2400">
                <a:latin typeface="Times New Roman"/>
                <a:cs typeface="Times New Roman"/>
              </a:rPr>
              <a:t>The risk of adopting more conservative rules is to become less able to compete in attracting foreign corporations (a higher freeze-out threshold results in higher costs for the controlling shareholder). We thus suggest the EU to pursue a </a:t>
            </a:r>
            <a:r>
              <a:rPr lang="en-US" sz="2400" b="1">
                <a:latin typeface="Times New Roman"/>
                <a:cs typeface="Times New Roman"/>
              </a:rPr>
              <a:t>stronger </a:t>
            </a:r>
            <a:r>
              <a:rPr lang="en-US" sz="2400" b="1" err="1">
                <a:latin typeface="Times New Roman"/>
                <a:cs typeface="Times New Roman"/>
              </a:rPr>
              <a:t>harmonisation</a:t>
            </a:r>
            <a:r>
              <a:rPr lang="en-US" sz="2400">
                <a:latin typeface="Times New Roman"/>
                <a:cs typeface="Times New Roman"/>
              </a:rPr>
              <a:t> process, following the example of the US short-form merger.</a:t>
            </a:r>
          </a:p>
        </p:txBody>
      </p:sp>
      <p:pic>
        <p:nvPicPr>
          <p:cNvPr id="1026" name="Picture 2">
            <a:extLst>
              <a:ext uri="{FF2B5EF4-FFF2-40B4-BE49-F238E27FC236}">
                <a16:creationId xmlns:a16="http://schemas.microsoft.com/office/drawing/2014/main" id="{9013E2D0-B7CC-4277-AC2D-6BD780AAC718}"/>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3837181" y="1297994"/>
            <a:ext cx="4324730" cy="4386329"/>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uppo 2">
            <a:extLst>
              <a:ext uri="{FF2B5EF4-FFF2-40B4-BE49-F238E27FC236}">
                <a16:creationId xmlns:a16="http://schemas.microsoft.com/office/drawing/2014/main" id="{DA5D17B7-5E7D-004A-6361-C929ECE64A12}"/>
              </a:ext>
            </a:extLst>
          </p:cNvPr>
          <p:cNvGrpSpPr/>
          <p:nvPr/>
        </p:nvGrpSpPr>
        <p:grpSpPr>
          <a:xfrm>
            <a:off x="1217067" y="6208782"/>
            <a:ext cx="16425530" cy="3860451"/>
            <a:chOff x="1193621" y="5639149"/>
            <a:chExt cx="16425530" cy="3860451"/>
          </a:xfrm>
        </p:grpSpPr>
        <p:sp>
          <p:nvSpPr>
            <p:cNvPr id="7" name="CasellaDiTesto 6">
              <a:extLst>
                <a:ext uri="{FF2B5EF4-FFF2-40B4-BE49-F238E27FC236}">
                  <a16:creationId xmlns:a16="http://schemas.microsoft.com/office/drawing/2014/main" id="{505E5322-1886-0AAD-BD4E-1BF350F2C1E3}"/>
                </a:ext>
              </a:extLst>
            </p:cNvPr>
            <p:cNvSpPr txBox="1"/>
            <p:nvPr/>
          </p:nvSpPr>
          <p:spPr>
            <a:xfrm>
              <a:off x="1193621" y="5639149"/>
              <a:ext cx="16425530" cy="1938992"/>
            </a:xfrm>
            <a:prstGeom prst="rect">
              <a:avLst/>
            </a:prstGeom>
            <a:noFill/>
          </p:spPr>
          <p:txBody>
            <a:bodyPr wrap="square" lIns="91440" tIns="45720" rIns="91440" bIns="45720" anchor="t">
              <a:spAutoFit/>
            </a:bodyPr>
            <a:lstStyle/>
            <a:p>
              <a:r>
                <a:rPr lang="en-US" sz="2400">
                  <a:latin typeface="Times New Roman"/>
                  <a:cs typeface="Times New Roman"/>
                </a:rPr>
                <a:t>Our last proposal is introducing a </a:t>
              </a:r>
              <a:r>
                <a:rPr lang="en-US" sz="2400" b="1">
                  <a:latin typeface="Times New Roman"/>
                  <a:cs typeface="Times New Roman"/>
                </a:rPr>
                <a:t>class of redeemable shares</a:t>
              </a:r>
              <a:r>
                <a:rPr lang="en-US" sz="2400">
                  <a:latin typeface="Times New Roman"/>
                  <a:cs typeface="Times New Roman"/>
                </a:rPr>
                <a:t> which provides higher returns but with the possibility for the controlling shareholders to redeem them whenever they want. To avoid any opportunistic </a:t>
              </a:r>
              <a:r>
                <a:rPr lang="en-US" sz="2400" err="1">
                  <a:latin typeface="Times New Roman"/>
                  <a:cs typeface="Times New Roman"/>
                </a:rPr>
                <a:t>behaviour</a:t>
              </a:r>
              <a:r>
                <a:rPr lang="en-US" sz="2400">
                  <a:latin typeface="Times New Roman"/>
                  <a:cs typeface="Times New Roman"/>
                </a:rPr>
                <a:t> a </a:t>
              </a:r>
              <a:r>
                <a:rPr lang="en-US" sz="2400" b="1">
                  <a:latin typeface="Times New Roman"/>
                  <a:cs typeface="Times New Roman"/>
                </a:rPr>
                <a:t>fair price</a:t>
              </a:r>
              <a:r>
                <a:rPr lang="en-US" sz="2400">
                  <a:latin typeface="Times New Roman"/>
                  <a:cs typeface="Times New Roman"/>
                </a:rPr>
                <a:t> has to be defined. A possible solution could be setting the share price as the </a:t>
              </a:r>
              <a:r>
                <a:rPr lang="en-US" sz="2400" b="1">
                  <a:latin typeface="Times New Roman"/>
                  <a:cs typeface="Times New Roman"/>
                </a:rPr>
                <a:t>average of the last X years</a:t>
              </a:r>
              <a:r>
                <a:rPr lang="en-US" sz="2400">
                  <a:latin typeface="Times New Roman"/>
                  <a:cs typeface="Times New Roman"/>
                </a:rPr>
                <a:t>. In addition, if the current market price is higher than this average, a </a:t>
              </a:r>
              <a:r>
                <a:rPr lang="en-US" sz="2400" b="1">
                  <a:latin typeface="Times New Roman"/>
                  <a:cs typeface="Times New Roman"/>
                </a:rPr>
                <a:t>premium price</a:t>
              </a:r>
              <a:r>
                <a:rPr lang="en-US" sz="2400">
                  <a:latin typeface="Times New Roman"/>
                  <a:cs typeface="Times New Roman"/>
                </a:rPr>
                <a:t> has to be granted. This is coherent with the idea that in the US minority investors have mainly a financial interest (</a:t>
              </a:r>
              <a:r>
                <a:rPr lang="en-US" sz="2400" err="1">
                  <a:latin typeface="Times New Roman"/>
                  <a:cs typeface="Times New Roman"/>
                </a:rPr>
                <a:t>Ventoruzzo</a:t>
              </a:r>
              <a:r>
                <a:rPr lang="en-US" sz="2400">
                  <a:latin typeface="Times New Roman"/>
                  <a:cs typeface="Times New Roman"/>
                </a:rPr>
                <a:t> et al, 2017), but likely still distant from the EU current perspective. </a:t>
              </a:r>
              <a:endParaRPr lang="en-US" sz="2400">
                <a:latin typeface="Times New Roman" panose="02020603050405020304" pitchFamily="18" charset="0"/>
                <a:cs typeface="Times New Roman" panose="02020603050405020304" pitchFamily="18" charset="0"/>
              </a:endParaRPr>
            </a:p>
          </p:txBody>
        </p:sp>
        <p:pic>
          <p:nvPicPr>
            <p:cNvPr id="10" name="Immagine 9">
              <a:extLst>
                <a:ext uri="{FF2B5EF4-FFF2-40B4-BE49-F238E27FC236}">
                  <a16:creationId xmlns:a16="http://schemas.microsoft.com/office/drawing/2014/main" id="{E8D1D318-9B0E-2E51-E6E2-E56F64A2E7BA}"/>
                </a:ext>
              </a:extLst>
            </p:cNvPr>
            <p:cNvPicPr>
              <a:picLocks noChangeAspect="1"/>
            </p:cNvPicPr>
            <p:nvPr/>
          </p:nvPicPr>
          <p:blipFill>
            <a:blip r:embed="rId4"/>
            <a:stretch>
              <a:fillRect/>
            </a:stretch>
          </p:blipFill>
          <p:spPr>
            <a:xfrm>
              <a:off x="6997700" y="8102600"/>
              <a:ext cx="1397000" cy="1397000"/>
            </a:xfrm>
            <a:prstGeom prst="rect">
              <a:avLst/>
            </a:prstGeom>
          </p:spPr>
        </p:pic>
        <p:pic>
          <p:nvPicPr>
            <p:cNvPr id="13" name="Immagine 12">
              <a:extLst>
                <a:ext uri="{FF2B5EF4-FFF2-40B4-BE49-F238E27FC236}">
                  <a16:creationId xmlns:a16="http://schemas.microsoft.com/office/drawing/2014/main" id="{A5EBE478-B08A-30C0-D0E9-902AB2B85D12}"/>
                </a:ext>
              </a:extLst>
            </p:cNvPr>
            <p:cNvPicPr>
              <a:picLocks noChangeAspect="1"/>
            </p:cNvPicPr>
            <p:nvPr/>
          </p:nvPicPr>
          <p:blipFill>
            <a:blip r:embed="rId5"/>
            <a:stretch>
              <a:fillRect/>
            </a:stretch>
          </p:blipFill>
          <p:spPr>
            <a:xfrm>
              <a:off x="10300197" y="8070935"/>
              <a:ext cx="1397000" cy="1397000"/>
            </a:xfrm>
            <a:prstGeom prst="rect">
              <a:avLst/>
            </a:prstGeom>
          </p:spPr>
        </p:pic>
        <p:cxnSp>
          <p:nvCxnSpPr>
            <p:cNvPr id="15" name="Connettore 2 14">
              <a:extLst>
                <a:ext uri="{FF2B5EF4-FFF2-40B4-BE49-F238E27FC236}">
                  <a16:creationId xmlns:a16="http://schemas.microsoft.com/office/drawing/2014/main" id="{DE7E76D0-C195-2E63-2EB5-871AA6BB5A10}"/>
                </a:ext>
              </a:extLst>
            </p:cNvPr>
            <p:cNvCxnSpPr/>
            <p:nvPr/>
          </p:nvCxnSpPr>
          <p:spPr>
            <a:xfrm>
              <a:off x="8763000" y="8769435"/>
              <a:ext cx="1066800" cy="0"/>
            </a:xfrm>
            <a:prstGeom prst="straightConnector1">
              <a:avLst/>
            </a:prstGeom>
            <a:ln w="476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19" name="Picture 7">
            <a:extLst>
              <a:ext uri="{FF2B5EF4-FFF2-40B4-BE49-F238E27FC236}">
                <a16:creationId xmlns:a16="http://schemas.microsoft.com/office/drawing/2014/main" id="{F4C28511-AB09-E4A0-A75B-F52F634BA2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7825600">
            <a:off x="11764171" y="8701037"/>
            <a:ext cx="10749463" cy="2687366"/>
          </a:xfrm>
          <a:prstGeom prst="rect">
            <a:avLst/>
          </a:prstGeom>
        </p:spPr>
      </p:pic>
      <p:pic>
        <p:nvPicPr>
          <p:cNvPr id="20" name="Picture 2">
            <a:extLst>
              <a:ext uri="{FF2B5EF4-FFF2-40B4-BE49-F238E27FC236}">
                <a16:creationId xmlns:a16="http://schemas.microsoft.com/office/drawing/2014/main" id="{CC508E9D-645B-BE43-B4F0-1BEBE93911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275535">
            <a:off x="-3814648" y="7326043"/>
            <a:ext cx="7629294" cy="7828566"/>
          </a:xfrm>
          <a:prstGeom prst="rect">
            <a:avLst/>
          </a:prstGeom>
        </p:spPr>
      </p:pic>
      <p:grpSp>
        <p:nvGrpSpPr>
          <p:cNvPr id="4" name="Group 3">
            <a:extLst>
              <a:ext uri="{FF2B5EF4-FFF2-40B4-BE49-F238E27FC236}">
                <a16:creationId xmlns:a16="http://schemas.microsoft.com/office/drawing/2014/main" id="{48C4105F-F9FF-CEDE-3B0B-000875309B8B}"/>
              </a:ext>
            </a:extLst>
          </p:cNvPr>
          <p:cNvGrpSpPr/>
          <p:nvPr/>
        </p:nvGrpSpPr>
        <p:grpSpPr>
          <a:xfrm>
            <a:off x="1143000" y="1000061"/>
            <a:ext cx="10757507" cy="945546"/>
            <a:chOff x="0" y="0"/>
            <a:chExt cx="3360865" cy="1260727"/>
          </a:xfrm>
        </p:grpSpPr>
        <p:sp>
          <p:nvSpPr>
            <p:cNvPr id="5" name="AutoShape 4">
              <a:extLst>
                <a:ext uri="{FF2B5EF4-FFF2-40B4-BE49-F238E27FC236}">
                  <a16:creationId xmlns:a16="http://schemas.microsoft.com/office/drawing/2014/main" id="{593D34A4-C8DE-615B-FDC1-80C7BB808ABF}"/>
                </a:ext>
              </a:extLst>
            </p:cNvPr>
            <p:cNvSpPr/>
            <p:nvPr/>
          </p:nvSpPr>
          <p:spPr>
            <a:xfrm>
              <a:off x="0" y="0"/>
              <a:ext cx="3360865" cy="1260727"/>
            </a:xfrm>
            <a:prstGeom prst="rect">
              <a:avLst/>
            </a:prstGeom>
            <a:solidFill>
              <a:srgbClr val="000000"/>
            </a:solidFill>
          </p:spPr>
        </p:sp>
        <p:sp>
          <p:nvSpPr>
            <p:cNvPr id="6" name="TextBox 5">
              <a:extLst>
                <a:ext uri="{FF2B5EF4-FFF2-40B4-BE49-F238E27FC236}">
                  <a16:creationId xmlns:a16="http://schemas.microsoft.com/office/drawing/2014/main" id="{DC64F0B3-1FC4-3539-F4D8-32A86B2CD713}"/>
                </a:ext>
              </a:extLst>
            </p:cNvPr>
            <p:cNvSpPr txBox="1"/>
            <p:nvPr/>
          </p:nvSpPr>
          <p:spPr>
            <a:xfrm>
              <a:off x="110138" y="191764"/>
              <a:ext cx="3202503" cy="830141"/>
            </a:xfrm>
            <a:prstGeom prst="rect">
              <a:avLst/>
            </a:prstGeom>
          </p:spPr>
          <p:txBody>
            <a:bodyPr lIns="0" tIns="0" rIns="0" bIns="0" rtlCol="0" anchor="t">
              <a:spAutoFit/>
            </a:bodyPr>
            <a:lstStyle/>
            <a:p>
              <a:pPr>
                <a:lnSpc>
                  <a:spcPts val="5258"/>
                </a:lnSpc>
              </a:pPr>
              <a:r>
                <a:rPr lang="en-US" sz="3756" spc="375">
                  <a:solidFill>
                    <a:srgbClr val="EFEFEF"/>
                  </a:solidFill>
                  <a:latin typeface="Times New Roman" panose="02020603050405020304" pitchFamily="18" charset="0"/>
                  <a:cs typeface="Times New Roman" panose="02020603050405020304" pitchFamily="18" charset="0"/>
                </a:rPr>
                <a:t>TAKEAWAYS &amp; RECOMMENDATIONS</a:t>
              </a:r>
            </a:p>
          </p:txBody>
        </p:sp>
      </p:grpSp>
    </p:spTree>
    <p:extLst>
      <p:ext uri="{BB962C8B-B14F-4D97-AF65-F5344CB8AC3E}">
        <p14:creationId xmlns:p14="http://schemas.microsoft.com/office/powerpoint/2010/main" val="3447965610"/>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6714" r="27625"/>
          <a:stretch>
            <a:fillRect/>
          </a:stretch>
        </p:blipFill>
        <p:spPr>
          <a:xfrm>
            <a:off x="11622902" y="1028700"/>
            <a:ext cx="5636398" cy="8229600"/>
          </a:xfrm>
          <a:prstGeom prst="rect">
            <a:avLst/>
          </a:prstGeom>
        </p:spPr>
      </p:pic>
      <p:grpSp>
        <p:nvGrpSpPr>
          <p:cNvPr id="3" name="Group 3"/>
          <p:cNvGrpSpPr/>
          <p:nvPr/>
        </p:nvGrpSpPr>
        <p:grpSpPr>
          <a:xfrm>
            <a:off x="2048137" y="1028700"/>
            <a:ext cx="10512172" cy="8306544"/>
            <a:chOff x="0" y="-2098417"/>
            <a:chExt cx="14016229" cy="11075392"/>
          </a:xfrm>
        </p:grpSpPr>
        <p:sp>
          <p:nvSpPr>
            <p:cNvPr id="4" name="TextBox 4"/>
            <p:cNvSpPr txBox="1"/>
            <p:nvPr/>
          </p:nvSpPr>
          <p:spPr>
            <a:xfrm>
              <a:off x="0" y="-2098417"/>
              <a:ext cx="14016229" cy="5632311"/>
            </a:xfrm>
            <a:prstGeom prst="rect">
              <a:avLst/>
            </a:prstGeom>
          </p:spPr>
          <p:txBody>
            <a:bodyPr lIns="0" tIns="0" rIns="0" bIns="0" rtlCol="0" anchor="t">
              <a:spAutoFit/>
            </a:bodyPr>
            <a:lstStyle/>
            <a:p>
              <a:pPr marL="0" lvl="0" indent="0" algn="l">
                <a:lnSpc>
                  <a:spcPts val="9918"/>
                </a:lnSpc>
                <a:spcBef>
                  <a:spcPct val="0"/>
                </a:spcBef>
              </a:pPr>
              <a:r>
                <a:rPr lang="en-US" sz="8700" u="none">
                  <a:solidFill>
                    <a:srgbClr val="000000"/>
                  </a:solidFill>
                  <a:latin typeface="Open Sauce Bold"/>
                </a:rPr>
                <a:t>Our team</a:t>
              </a:r>
            </a:p>
            <a:p>
              <a:pPr marL="0" lvl="0" indent="0" algn="l">
                <a:spcBef>
                  <a:spcPct val="0"/>
                </a:spcBef>
              </a:pPr>
              <a:endParaRPr lang="en-US" sz="4800">
                <a:solidFill>
                  <a:srgbClr val="000000"/>
                </a:solidFill>
                <a:latin typeface="Open Sauce Bold"/>
              </a:endParaRPr>
            </a:p>
            <a:p>
              <a:pPr marL="0" lvl="0" indent="0" algn="l">
                <a:spcBef>
                  <a:spcPct val="0"/>
                </a:spcBef>
              </a:pPr>
              <a:endParaRPr lang="en-US" sz="4800">
                <a:solidFill>
                  <a:srgbClr val="000000"/>
                </a:solidFill>
                <a:latin typeface="Open Sauce Bold"/>
              </a:endParaRPr>
            </a:p>
            <a:p>
              <a:pPr marL="0" lvl="0" indent="0" algn="l">
                <a:spcBef>
                  <a:spcPct val="0"/>
                </a:spcBef>
              </a:pPr>
              <a:r>
                <a:rPr lang="en-US" sz="4800">
                  <a:solidFill>
                    <a:srgbClr val="000000"/>
                  </a:solidFill>
                  <a:latin typeface="Open Sauce Bold"/>
                </a:rPr>
                <a:t>Cl 33.</a:t>
              </a:r>
            </a:p>
            <a:p>
              <a:pPr marL="0" lvl="0" indent="0" algn="l">
                <a:spcBef>
                  <a:spcPct val="0"/>
                </a:spcBef>
              </a:pPr>
              <a:r>
                <a:rPr lang="en-US" sz="4800">
                  <a:solidFill>
                    <a:srgbClr val="000000"/>
                  </a:solidFill>
                  <a:latin typeface="Open Sauce Bold"/>
                </a:rPr>
                <a:t>Group 12</a:t>
              </a:r>
            </a:p>
          </p:txBody>
        </p:sp>
        <p:sp>
          <p:nvSpPr>
            <p:cNvPr id="5" name="TextBox 5"/>
            <p:cNvSpPr txBox="1"/>
            <p:nvPr/>
          </p:nvSpPr>
          <p:spPr>
            <a:xfrm>
              <a:off x="0" y="4565511"/>
              <a:ext cx="11382352" cy="4411464"/>
            </a:xfrm>
            <a:prstGeom prst="rect">
              <a:avLst/>
            </a:prstGeom>
          </p:spPr>
          <p:txBody>
            <a:bodyPr lIns="0" tIns="0" rIns="0" bIns="0" rtlCol="0" anchor="t">
              <a:spAutoFit/>
            </a:bodyPr>
            <a:lstStyle/>
            <a:p>
              <a:pPr marL="0" lvl="0" indent="0" algn="l">
                <a:spcBef>
                  <a:spcPct val="0"/>
                </a:spcBef>
              </a:pPr>
              <a:r>
                <a:rPr lang="en-US" sz="3600" spc="60">
                  <a:solidFill>
                    <a:srgbClr val="000000"/>
                  </a:solidFill>
                  <a:latin typeface="Times New Roman" panose="02020603050405020304" pitchFamily="18" charset="0"/>
                  <a:cs typeface="Times New Roman" panose="02020603050405020304" pitchFamily="18" charset="0"/>
                </a:rPr>
                <a:t>Belvedere Niccolò - </a:t>
              </a:r>
              <a:r>
                <a:rPr lang="en-US" sz="3600" i="1" spc="60">
                  <a:solidFill>
                    <a:srgbClr val="000000"/>
                  </a:solidFill>
                  <a:latin typeface="Times New Roman" panose="02020603050405020304" pitchFamily="18" charset="0"/>
                  <a:cs typeface="Times New Roman" panose="02020603050405020304" pitchFamily="18" charset="0"/>
                </a:rPr>
                <a:t>3090720</a:t>
              </a:r>
            </a:p>
            <a:p>
              <a:pPr>
                <a:spcBef>
                  <a:spcPct val="0"/>
                </a:spcBef>
              </a:pPr>
              <a:r>
                <a:rPr lang="en-US" sz="3600" spc="60">
                  <a:solidFill>
                    <a:srgbClr val="000000"/>
                  </a:solidFill>
                  <a:latin typeface="Times New Roman" panose="02020603050405020304" pitchFamily="18" charset="0"/>
                  <a:cs typeface="Times New Roman" panose="02020603050405020304" pitchFamily="18" charset="0"/>
                </a:rPr>
                <a:t>Brambilla Andrea - </a:t>
              </a:r>
              <a:r>
                <a:rPr lang="en-US" sz="3600" i="1" spc="60">
                  <a:solidFill>
                    <a:srgbClr val="000000"/>
                  </a:solidFill>
                  <a:latin typeface="Times New Roman" panose="02020603050405020304" pitchFamily="18" charset="0"/>
                  <a:cs typeface="Times New Roman" panose="02020603050405020304" pitchFamily="18" charset="0"/>
                </a:rPr>
                <a:t>3228575</a:t>
              </a:r>
            </a:p>
            <a:p>
              <a:pPr marL="0" lvl="0" indent="0" algn="l">
                <a:spcBef>
                  <a:spcPct val="0"/>
                </a:spcBef>
              </a:pPr>
              <a:r>
                <a:rPr lang="en-US" sz="3600" spc="60" err="1">
                  <a:solidFill>
                    <a:srgbClr val="000000"/>
                  </a:solidFill>
                  <a:latin typeface="Times New Roman" panose="02020603050405020304" pitchFamily="18" charset="0"/>
                  <a:cs typeface="Times New Roman" panose="02020603050405020304" pitchFamily="18" charset="0"/>
                </a:rPr>
                <a:t>Garaffa</a:t>
              </a:r>
              <a:r>
                <a:rPr lang="en-US" sz="3600" spc="60">
                  <a:solidFill>
                    <a:srgbClr val="000000"/>
                  </a:solidFill>
                  <a:latin typeface="Times New Roman" panose="02020603050405020304" pitchFamily="18" charset="0"/>
                  <a:cs typeface="Times New Roman" panose="02020603050405020304" pitchFamily="18" charset="0"/>
                </a:rPr>
                <a:t> </a:t>
              </a:r>
              <a:r>
                <a:rPr lang="en-US" sz="3600" spc="60" err="1">
                  <a:solidFill>
                    <a:srgbClr val="000000"/>
                  </a:solidFill>
                  <a:latin typeface="Times New Roman" panose="02020603050405020304" pitchFamily="18" charset="0"/>
                  <a:cs typeface="Times New Roman" panose="02020603050405020304" pitchFamily="18" charset="0"/>
                </a:rPr>
                <a:t>Nicolò</a:t>
              </a:r>
              <a:r>
                <a:rPr lang="en-US" sz="3600" spc="60">
                  <a:solidFill>
                    <a:srgbClr val="000000"/>
                  </a:solidFill>
                  <a:latin typeface="Times New Roman" panose="02020603050405020304" pitchFamily="18" charset="0"/>
                  <a:cs typeface="Times New Roman" panose="02020603050405020304" pitchFamily="18" charset="0"/>
                </a:rPr>
                <a:t> - </a:t>
              </a:r>
              <a:r>
                <a:rPr lang="en-US" sz="3600" i="1" spc="60">
                  <a:solidFill>
                    <a:srgbClr val="000000"/>
                  </a:solidFill>
                  <a:latin typeface="Times New Roman" panose="02020603050405020304" pitchFamily="18" charset="0"/>
                  <a:cs typeface="Times New Roman" panose="02020603050405020304" pitchFamily="18" charset="0"/>
                </a:rPr>
                <a:t>3096048</a:t>
              </a:r>
            </a:p>
            <a:p>
              <a:pPr>
                <a:spcBef>
                  <a:spcPct val="0"/>
                </a:spcBef>
              </a:pPr>
              <a:r>
                <a:rPr lang="en-US" sz="3600" spc="60">
                  <a:solidFill>
                    <a:srgbClr val="000000"/>
                  </a:solidFill>
                  <a:latin typeface="Times New Roman" panose="02020603050405020304" pitchFamily="18" charset="0"/>
                  <a:cs typeface="Times New Roman" panose="02020603050405020304" pitchFamily="18" charset="0"/>
                </a:rPr>
                <a:t>Ilaghi Hosseini Alessio - </a:t>
              </a:r>
              <a:r>
                <a:rPr lang="en-US" sz="3600" i="1" spc="60">
                  <a:solidFill>
                    <a:srgbClr val="000000"/>
                  </a:solidFill>
                  <a:latin typeface="Times New Roman" panose="02020603050405020304" pitchFamily="18" charset="0"/>
                  <a:cs typeface="Times New Roman" panose="02020603050405020304" pitchFamily="18" charset="0"/>
                </a:rPr>
                <a:t>3220627</a:t>
              </a:r>
            </a:p>
            <a:p>
              <a:pPr>
                <a:spcBef>
                  <a:spcPct val="0"/>
                </a:spcBef>
              </a:pPr>
              <a:r>
                <a:rPr lang="en-US" sz="3600" spc="60">
                  <a:solidFill>
                    <a:srgbClr val="000000"/>
                  </a:solidFill>
                  <a:latin typeface="Times New Roman" panose="02020603050405020304" pitchFamily="18" charset="0"/>
                  <a:cs typeface="Times New Roman" panose="02020603050405020304" pitchFamily="18" charset="0"/>
                </a:rPr>
                <a:t>Wu </a:t>
              </a:r>
              <a:r>
                <a:rPr lang="en-US" sz="3600" spc="60" err="1">
                  <a:solidFill>
                    <a:srgbClr val="000000"/>
                  </a:solidFill>
                  <a:latin typeface="Times New Roman" panose="02020603050405020304" pitchFamily="18" charset="0"/>
                  <a:cs typeface="Times New Roman" panose="02020603050405020304" pitchFamily="18" charset="0"/>
                </a:rPr>
                <a:t>Zhenzhen</a:t>
              </a:r>
              <a:r>
                <a:rPr lang="en-US" sz="3600" spc="60">
                  <a:solidFill>
                    <a:srgbClr val="000000"/>
                  </a:solidFill>
                  <a:latin typeface="Times New Roman" panose="02020603050405020304" pitchFamily="18" charset="0"/>
                  <a:cs typeface="Times New Roman" panose="02020603050405020304" pitchFamily="18" charset="0"/>
                </a:rPr>
                <a:t> - </a:t>
              </a:r>
              <a:r>
                <a:rPr lang="en-US" sz="3600" i="1" spc="60">
                  <a:solidFill>
                    <a:srgbClr val="000000"/>
                  </a:solidFill>
                  <a:latin typeface="Times New Roman" panose="02020603050405020304" pitchFamily="18" charset="0"/>
                  <a:cs typeface="Times New Roman" panose="02020603050405020304" pitchFamily="18" charset="0"/>
                </a:rPr>
                <a:t>3204201</a:t>
              </a:r>
            </a:p>
            <a:p>
              <a:pPr>
                <a:lnSpc>
                  <a:spcPts val="4200"/>
                </a:lnSpc>
                <a:spcBef>
                  <a:spcPct val="0"/>
                </a:spcBef>
              </a:pPr>
              <a:endParaRPr lang="en-US" sz="3600" spc="60">
                <a:solidFill>
                  <a:srgbClr val="000000"/>
                </a:solidFill>
                <a:latin typeface="Open Sauce"/>
              </a:endParaRPr>
            </a:p>
          </p:txBody>
        </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2">
            <a:extLst>
              <a:ext uri="{FF2B5EF4-FFF2-40B4-BE49-F238E27FC236}">
                <a16:creationId xmlns:a16="http://schemas.microsoft.com/office/drawing/2014/main" id="{3D7CAFB4-1E66-ECCC-AE11-F080C665AA29}"/>
              </a:ext>
            </a:extLst>
          </p:cNvPr>
          <p:cNvPicPr>
            <a:picLocks noChangeAspect="1"/>
          </p:cNvPicPr>
          <p:nvPr/>
        </p:nvPicPr>
        <p:blipFill>
          <a:blip r:embed="rId3"/>
          <a:srcRect t="3139" b="12511"/>
          <a:stretch>
            <a:fillRect/>
          </a:stretch>
        </p:blipFill>
        <p:spPr>
          <a:xfrm>
            <a:off x="0" y="0"/>
            <a:ext cx="18288000" cy="10287000"/>
          </a:xfrm>
          <a:prstGeom prst="rect">
            <a:avLst/>
          </a:prstGeom>
        </p:spPr>
      </p:pic>
      <p:sp>
        <p:nvSpPr>
          <p:cNvPr id="5" name="TextBox 6">
            <a:extLst>
              <a:ext uri="{FF2B5EF4-FFF2-40B4-BE49-F238E27FC236}">
                <a16:creationId xmlns:a16="http://schemas.microsoft.com/office/drawing/2014/main" id="{894F55DB-5D75-DA58-429E-3BC6E48031EA}"/>
              </a:ext>
            </a:extLst>
          </p:cNvPr>
          <p:cNvSpPr txBox="1"/>
          <p:nvPr/>
        </p:nvSpPr>
        <p:spPr>
          <a:xfrm>
            <a:off x="2514600" y="243615"/>
            <a:ext cx="15593008" cy="1489575"/>
          </a:xfrm>
          <a:prstGeom prst="rect">
            <a:avLst/>
          </a:prstGeom>
        </p:spPr>
        <p:txBody>
          <a:bodyPr wrap="square" lIns="0" tIns="0" rIns="0" bIns="0" rtlCol="0" anchor="t">
            <a:spAutoFit/>
          </a:bodyPr>
          <a:lstStyle/>
          <a:p>
            <a:pPr>
              <a:lnSpc>
                <a:spcPts val="13774"/>
              </a:lnSpc>
            </a:pPr>
            <a:r>
              <a:rPr lang="en-US" sz="5400" spc="978">
                <a:solidFill>
                  <a:schemeClr val="bg1"/>
                </a:solidFill>
                <a:latin typeface="Times New Roman" panose="02020603050405020304" pitchFamily="18" charset="0"/>
                <a:ea typeface="Source Sans Pro" panose="020F0502020204030204" pitchFamily="34" charset="0"/>
                <a:cs typeface="Times New Roman" panose="02020603050405020304" pitchFamily="18" charset="0"/>
              </a:rPr>
              <a:t>TABLE OF CONTENTS</a:t>
            </a:r>
          </a:p>
        </p:txBody>
      </p:sp>
      <p:grpSp>
        <p:nvGrpSpPr>
          <p:cNvPr id="24" name="Gruppo 23">
            <a:extLst>
              <a:ext uri="{FF2B5EF4-FFF2-40B4-BE49-F238E27FC236}">
                <a16:creationId xmlns:a16="http://schemas.microsoft.com/office/drawing/2014/main" id="{30410E9C-7F6D-2AF9-F671-FD7939B261E6}"/>
              </a:ext>
            </a:extLst>
          </p:cNvPr>
          <p:cNvGrpSpPr/>
          <p:nvPr/>
        </p:nvGrpSpPr>
        <p:grpSpPr>
          <a:xfrm>
            <a:off x="1371600" y="2520542"/>
            <a:ext cx="9471467" cy="6565504"/>
            <a:chOff x="4724400" y="2480370"/>
            <a:chExt cx="9471467" cy="6565504"/>
          </a:xfrm>
        </p:grpSpPr>
        <p:grpSp>
          <p:nvGrpSpPr>
            <p:cNvPr id="6" name="Gruppo 5">
              <a:extLst>
                <a:ext uri="{FF2B5EF4-FFF2-40B4-BE49-F238E27FC236}">
                  <a16:creationId xmlns:a16="http://schemas.microsoft.com/office/drawing/2014/main" id="{49A25D23-3DBB-6ED6-861C-8293627005E1}"/>
                </a:ext>
              </a:extLst>
            </p:cNvPr>
            <p:cNvGrpSpPr/>
            <p:nvPr/>
          </p:nvGrpSpPr>
          <p:grpSpPr>
            <a:xfrm>
              <a:off x="4724400" y="2480370"/>
              <a:ext cx="9471467" cy="6565504"/>
              <a:chOff x="5019320" y="2829367"/>
              <a:chExt cx="9471467" cy="6565504"/>
            </a:xfrm>
          </p:grpSpPr>
          <p:grpSp>
            <p:nvGrpSpPr>
              <p:cNvPr id="7" name="Group 3">
                <a:extLst>
                  <a:ext uri="{FF2B5EF4-FFF2-40B4-BE49-F238E27FC236}">
                    <a16:creationId xmlns:a16="http://schemas.microsoft.com/office/drawing/2014/main" id="{3764558F-6CC2-B0BB-7C7A-8DE38264865B}"/>
                  </a:ext>
                </a:extLst>
              </p:cNvPr>
              <p:cNvGrpSpPr/>
              <p:nvPr/>
            </p:nvGrpSpPr>
            <p:grpSpPr>
              <a:xfrm>
                <a:off x="5019320" y="2829367"/>
                <a:ext cx="3086100" cy="6565504"/>
                <a:chOff x="0" y="-19050"/>
                <a:chExt cx="812800" cy="1729187"/>
              </a:xfrm>
            </p:grpSpPr>
            <p:sp>
              <p:nvSpPr>
                <p:cNvPr id="21" name="Freeform 4">
                  <a:extLst>
                    <a:ext uri="{FF2B5EF4-FFF2-40B4-BE49-F238E27FC236}">
                      <a16:creationId xmlns:a16="http://schemas.microsoft.com/office/drawing/2014/main" id="{126B954F-6082-3D7F-52A1-97C4AA03EDC5}"/>
                    </a:ext>
                  </a:extLst>
                </p:cNvPr>
                <p:cNvSpPr/>
                <p:nvPr/>
              </p:nvSpPr>
              <p:spPr>
                <a:xfrm>
                  <a:off x="0" y="0"/>
                  <a:ext cx="368852" cy="1710137"/>
                </a:xfrm>
                <a:custGeom>
                  <a:avLst/>
                  <a:gdLst/>
                  <a:ahLst/>
                  <a:cxnLst/>
                  <a:rect l="l" t="t" r="r" b="b"/>
                  <a:pathLst>
                    <a:path w="368852" h="1710137">
                      <a:moveTo>
                        <a:pt x="0" y="0"/>
                      </a:moveTo>
                      <a:lnTo>
                        <a:pt x="368852" y="0"/>
                      </a:lnTo>
                      <a:lnTo>
                        <a:pt x="368852" y="1710137"/>
                      </a:lnTo>
                      <a:lnTo>
                        <a:pt x="0" y="1710137"/>
                      </a:lnTo>
                      <a:close/>
                    </a:path>
                  </a:pathLst>
                </a:custGeom>
                <a:noFill/>
                <a:ln>
                  <a:noFill/>
                </a:ln>
              </p:spPr>
            </p:sp>
            <p:sp>
              <p:nvSpPr>
                <p:cNvPr id="22" name="TextBox 5">
                  <a:extLst>
                    <a:ext uri="{FF2B5EF4-FFF2-40B4-BE49-F238E27FC236}">
                      <a16:creationId xmlns:a16="http://schemas.microsoft.com/office/drawing/2014/main" id="{B05E5D10-790C-B5D3-FBED-40F8371D8C20}"/>
                    </a:ext>
                  </a:extLst>
                </p:cNvPr>
                <p:cNvSpPr txBox="1"/>
                <p:nvPr/>
              </p:nvSpPr>
              <p:spPr>
                <a:xfrm>
                  <a:off x="0" y="-19050"/>
                  <a:ext cx="812800" cy="831850"/>
                </a:xfrm>
                <a:prstGeom prst="rect">
                  <a:avLst/>
                </a:prstGeom>
              </p:spPr>
              <p:txBody>
                <a:bodyPr lIns="50800" tIns="50800" rIns="50800" bIns="50800" rtlCol="0" anchor="ctr"/>
                <a:lstStyle/>
                <a:p>
                  <a:pPr algn="ctr">
                    <a:lnSpc>
                      <a:spcPts val="2859"/>
                    </a:lnSpc>
                  </a:pPr>
                  <a:endParaRPr>
                    <a:solidFill>
                      <a:schemeClr val="bg1"/>
                    </a:solidFill>
                    <a:latin typeface="Times New Roman" panose="02020603050405020304" pitchFamily="18" charset="0"/>
                    <a:cs typeface="Times New Roman" panose="02020603050405020304" pitchFamily="18" charset="0"/>
                  </a:endParaRPr>
                </a:p>
              </p:txBody>
            </p:sp>
          </p:grpSp>
          <p:sp>
            <p:nvSpPr>
              <p:cNvPr id="8" name="TextBox 8">
                <a:extLst>
                  <a:ext uri="{FF2B5EF4-FFF2-40B4-BE49-F238E27FC236}">
                    <a16:creationId xmlns:a16="http://schemas.microsoft.com/office/drawing/2014/main" id="{4C778BE4-FF5C-D430-7186-AA6E6875DBBF}"/>
                  </a:ext>
                </a:extLst>
              </p:cNvPr>
              <p:cNvSpPr txBox="1"/>
              <p:nvPr/>
            </p:nvSpPr>
            <p:spPr>
              <a:xfrm>
                <a:off x="6615740" y="3334156"/>
                <a:ext cx="937219" cy="670953"/>
              </a:xfrm>
              <a:prstGeom prst="rect">
                <a:avLst/>
              </a:prstGeom>
            </p:spPr>
            <p:txBody>
              <a:bodyPr lIns="0" tIns="0" rIns="0" bIns="0" rtlCol="0" anchor="t">
                <a:spAutoFit/>
              </a:bodyPr>
              <a:lstStyle/>
              <a:p>
                <a:pPr algn="ctr">
                  <a:lnSpc>
                    <a:spcPts val="5126"/>
                  </a:lnSpc>
                </a:pPr>
                <a:r>
                  <a:rPr lang="en-US" sz="5400" b="1">
                    <a:solidFill>
                      <a:schemeClr val="bg1"/>
                    </a:solidFill>
                    <a:latin typeface="Times New Roman" panose="02020603050405020304" pitchFamily="18" charset="0"/>
                    <a:ea typeface="Source Sans Pro" panose="020B0503030403020204" pitchFamily="34" charset="0"/>
                    <a:cs typeface="Times New Roman" panose="02020603050405020304" pitchFamily="18" charset="0"/>
                  </a:rPr>
                  <a:t>01</a:t>
                </a:r>
              </a:p>
            </p:txBody>
          </p:sp>
          <p:sp>
            <p:nvSpPr>
              <p:cNvPr id="9" name="TextBox 9">
                <a:extLst>
                  <a:ext uri="{FF2B5EF4-FFF2-40B4-BE49-F238E27FC236}">
                    <a16:creationId xmlns:a16="http://schemas.microsoft.com/office/drawing/2014/main" id="{74CD52D4-D601-003B-183A-7FDA4395873F}"/>
                  </a:ext>
                </a:extLst>
              </p:cNvPr>
              <p:cNvSpPr txBox="1"/>
              <p:nvPr/>
            </p:nvSpPr>
            <p:spPr>
              <a:xfrm>
                <a:off x="6615740" y="4131275"/>
                <a:ext cx="937219" cy="670953"/>
              </a:xfrm>
              <a:prstGeom prst="rect">
                <a:avLst/>
              </a:prstGeom>
            </p:spPr>
            <p:txBody>
              <a:bodyPr lIns="0" tIns="0" rIns="0" bIns="0" rtlCol="0" anchor="t">
                <a:spAutoFit/>
              </a:bodyPr>
              <a:lstStyle/>
              <a:p>
                <a:pPr algn="ctr">
                  <a:lnSpc>
                    <a:spcPts val="5126"/>
                  </a:lnSpc>
                </a:pPr>
                <a:r>
                  <a:rPr lang="en-US" sz="5400" b="1">
                    <a:solidFill>
                      <a:schemeClr val="bg1"/>
                    </a:solidFill>
                    <a:latin typeface="Times New Roman" panose="02020603050405020304" pitchFamily="18" charset="0"/>
                    <a:ea typeface="Source Sans Pro" panose="020B0503030403020204" pitchFamily="34" charset="0"/>
                    <a:cs typeface="Times New Roman" panose="02020603050405020304" pitchFamily="18" charset="0"/>
                  </a:rPr>
                  <a:t>02</a:t>
                </a:r>
              </a:p>
            </p:txBody>
          </p:sp>
          <p:sp>
            <p:nvSpPr>
              <p:cNvPr id="10" name="TextBox 10">
                <a:extLst>
                  <a:ext uri="{FF2B5EF4-FFF2-40B4-BE49-F238E27FC236}">
                    <a16:creationId xmlns:a16="http://schemas.microsoft.com/office/drawing/2014/main" id="{5E6C8CFC-FE29-5ACB-D87E-4753603C03FA}"/>
                  </a:ext>
                </a:extLst>
              </p:cNvPr>
              <p:cNvSpPr txBox="1"/>
              <p:nvPr/>
            </p:nvSpPr>
            <p:spPr>
              <a:xfrm>
                <a:off x="6615740" y="5012432"/>
                <a:ext cx="937219" cy="670953"/>
              </a:xfrm>
              <a:prstGeom prst="rect">
                <a:avLst/>
              </a:prstGeom>
            </p:spPr>
            <p:txBody>
              <a:bodyPr lIns="0" tIns="0" rIns="0" bIns="0" rtlCol="0" anchor="t">
                <a:spAutoFit/>
              </a:bodyPr>
              <a:lstStyle/>
              <a:p>
                <a:pPr algn="ctr">
                  <a:lnSpc>
                    <a:spcPts val="5126"/>
                  </a:lnSpc>
                </a:pPr>
                <a:r>
                  <a:rPr lang="en-US" sz="5400" b="1">
                    <a:solidFill>
                      <a:schemeClr val="bg1"/>
                    </a:solidFill>
                    <a:latin typeface="Times New Roman" panose="02020603050405020304" pitchFamily="18" charset="0"/>
                    <a:ea typeface="Source Sans Pro" panose="020B0503030403020204" pitchFamily="34" charset="0"/>
                    <a:cs typeface="Times New Roman" panose="02020603050405020304" pitchFamily="18" charset="0"/>
                  </a:rPr>
                  <a:t>03</a:t>
                </a:r>
              </a:p>
            </p:txBody>
          </p:sp>
          <p:sp>
            <p:nvSpPr>
              <p:cNvPr id="11" name="TextBox 11">
                <a:extLst>
                  <a:ext uri="{FF2B5EF4-FFF2-40B4-BE49-F238E27FC236}">
                    <a16:creationId xmlns:a16="http://schemas.microsoft.com/office/drawing/2014/main" id="{0ECF7B55-B1C8-629B-50E2-9807DCF20B62}"/>
                  </a:ext>
                </a:extLst>
              </p:cNvPr>
              <p:cNvSpPr txBox="1"/>
              <p:nvPr/>
            </p:nvSpPr>
            <p:spPr>
              <a:xfrm>
                <a:off x="6615740" y="5809551"/>
                <a:ext cx="937219" cy="670953"/>
              </a:xfrm>
              <a:prstGeom prst="rect">
                <a:avLst/>
              </a:prstGeom>
            </p:spPr>
            <p:txBody>
              <a:bodyPr lIns="0" tIns="0" rIns="0" bIns="0" rtlCol="0" anchor="t">
                <a:spAutoFit/>
              </a:bodyPr>
              <a:lstStyle/>
              <a:p>
                <a:pPr algn="ctr">
                  <a:lnSpc>
                    <a:spcPts val="5126"/>
                  </a:lnSpc>
                </a:pPr>
                <a:r>
                  <a:rPr lang="en-US" sz="5400" b="1">
                    <a:solidFill>
                      <a:schemeClr val="bg1"/>
                    </a:solidFill>
                    <a:latin typeface="Times New Roman" panose="02020603050405020304" pitchFamily="18" charset="0"/>
                    <a:ea typeface="Source Sans Pro" panose="020B0503030403020204" pitchFamily="34" charset="0"/>
                    <a:cs typeface="Times New Roman" panose="02020603050405020304" pitchFamily="18" charset="0"/>
                  </a:rPr>
                  <a:t>04</a:t>
                </a:r>
              </a:p>
            </p:txBody>
          </p:sp>
          <p:sp>
            <p:nvSpPr>
              <p:cNvPr id="12" name="TextBox 12">
                <a:extLst>
                  <a:ext uri="{FF2B5EF4-FFF2-40B4-BE49-F238E27FC236}">
                    <a16:creationId xmlns:a16="http://schemas.microsoft.com/office/drawing/2014/main" id="{C860615C-A077-78F8-B522-C2500A86E7DB}"/>
                  </a:ext>
                </a:extLst>
              </p:cNvPr>
              <p:cNvSpPr txBox="1"/>
              <p:nvPr/>
            </p:nvSpPr>
            <p:spPr>
              <a:xfrm>
                <a:off x="6635341" y="6601928"/>
                <a:ext cx="937219" cy="670953"/>
              </a:xfrm>
              <a:prstGeom prst="rect">
                <a:avLst/>
              </a:prstGeom>
            </p:spPr>
            <p:txBody>
              <a:bodyPr lIns="0" tIns="0" rIns="0" bIns="0" rtlCol="0" anchor="t">
                <a:spAutoFit/>
              </a:bodyPr>
              <a:lstStyle/>
              <a:p>
                <a:pPr algn="ctr">
                  <a:lnSpc>
                    <a:spcPts val="5126"/>
                  </a:lnSpc>
                </a:pPr>
                <a:r>
                  <a:rPr lang="en-US" sz="5400" b="1">
                    <a:solidFill>
                      <a:schemeClr val="bg1"/>
                    </a:solidFill>
                    <a:latin typeface="Times New Roman" panose="02020603050405020304" pitchFamily="18" charset="0"/>
                    <a:ea typeface="Source Sans Pro" panose="020B0503030403020204" pitchFamily="34" charset="0"/>
                    <a:cs typeface="Times New Roman" panose="02020603050405020304" pitchFamily="18" charset="0"/>
                  </a:rPr>
                  <a:t>05</a:t>
                </a:r>
              </a:p>
            </p:txBody>
          </p:sp>
          <p:sp>
            <p:nvSpPr>
              <p:cNvPr id="13" name="TextBox 13">
                <a:extLst>
                  <a:ext uri="{FF2B5EF4-FFF2-40B4-BE49-F238E27FC236}">
                    <a16:creationId xmlns:a16="http://schemas.microsoft.com/office/drawing/2014/main" id="{9BB855DC-32AF-DF06-D2C3-E6E401B0CB6D}"/>
                  </a:ext>
                </a:extLst>
              </p:cNvPr>
              <p:cNvSpPr txBox="1"/>
              <p:nvPr/>
            </p:nvSpPr>
            <p:spPr>
              <a:xfrm>
                <a:off x="6635341" y="7432892"/>
                <a:ext cx="937219" cy="670953"/>
              </a:xfrm>
              <a:prstGeom prst="rect">
                <a:avLst/>
              </a:prstGeom>
            </p:spPr>
            <p:txBody>
              <a:bodyPr lIns="0" tIns="0" rIns="0" bIns="0" rtlCol="0" anchor="t">
                <a:spAutoFit/>
              </a:bodyPr>
              <a:lstStyle/>
              <a:p>
                <a:pPr algn="ctr">
                  <a:lnSpc>
                    <a:spcPts val="5126"/>
                  </a:lnSpc>
                </a:pPr>
                <a:r>
                  <a:rPr lang="en-US" sz="5400" b="1">
                    <a:solidFill>
                      <a:schemeClr val="bg1"/>
                    </a:solidFill>
                    <a:latin typeface="Times New Roman" panose="02020603050405020304" pitchFamily="18" charset="0"/>
                    <a:ea typeface="Source Sans Pro" panose="020B0503030403020204" pitchFamily="34" charset="0"/>
                    <a:cs typeface="Times New Roman" panose="02020603050405020304" pitchFamily="18" charset="0"/>
                  </a:rPr>
                  <a:t>06</a:t>
                </a:r>
              </a:p>
            </p:txBody>
          </p:sp>
          <p:sp>
            <p:nvSpPr>
              <p:cNvPr id="14" name="TextBox 14">
                <a:extLst>
                  <a:ext uri="{FF2B5EF4-FFF2-40B4-BE49-F238E27FC236}">
                    <a16:creationId xmlns:a16="http://schemas.microsoft.com/office/drawing/2014/main" id="{D090257A-28B4-8771-7D11-044EA7DFB602}"/>
                  </a:ext>
                </a:extLst>
              </p:cNvPr>
              <p:cNvSpPr txBox="1"/>
              <p:nvPr/>
            </p:nvSpPr>
            <p:spPr>
              <a:xfrm>
                <a:off x="6635341" y="8283185"/>
                <a:ext cx="937219" cy="670953"/>
              </a:xfrm>
              <a:prstGeom prst="rect">
                <a:avLst/>
              </a:prstGeom>
            </p:spPr>
            <p:txBody>
              <a:bodyPr lIns="0" tIns="0" rIns="0" bIns="0" rtlCol="0" anchor="t">
                <a:spAutoFit/>
              </a:bodyPr>
              <a:lstStyle/>
              <a:p>
                <a:pPr algn="ctr">
                  <a:lnSpc>
                    <a:spcPts val="5126"/>
                  </a:lnSpc>
                </a:pPr>
                <a:r>
                  <a:rPr lang="en-US" sz="5400" b="1">
                    <a:solidFill>
                      <a:schemeClr val="bg1"/>
                    </a:solidFill>
                    <a:latin typeface="Times New Roman" panose="02020603050405020304" pitchFamily="18" charset="0"/>
                    <a:ea typeface="Source Sans Pro" panose="020B0503030403020204" pitchFamily="34" charset="0"/>
                    <a:cs typeface="Times New Roman" panose="02020603050405020304" pitchFamily="18" charset="0"/>
                  </a:rPr>
                  <a:t>07</a:t>
                </a:r>
              </a:p>
            </p:txBody>
          </p:sp>
          <p:sp>
            <p:nvSpPr>
              <p:cNvPr id="15" name="TextBox 15">
                <a:extLst>
                  <a:ext uri="{FF2B5EF4-FFF2-40B4-BE49-F238E27FC236}">
                    <a16:creationId xmlns:a16="http://schemas.microsoft.com/office/drawing/2014/main" id="{813E8F47-1D13-E730-CA8E-480551A8753B}"/>
                  </a:ext>
                </a:extLst>
              </p:cNvPr>
              <p:cNvSpPr txBox="1"/>
              <p:nvPr/>
            </p:nvSpPr>
            <p:spPr>
              <a:xfrm>
                <a:off x="7991817" y="3394925"/>
                <a:ext cx="5790503" cy="412485"/>
              </a:xfrm>
              <a:prstGeom prst="rect">
                <a:avLst/>
              </a:prstGeom>
            </p:spPr>
            <p:txBody>
              <a:bodyPr lIns="0" tIns="0" rIns="0" bIns="0" rtlCol="0" anchor="t">
                <a:spAutoFit/>
              </a:bodyPr>
              <a:lstStyle/>
              <a:p>
                <a:pPr>
                  <a:lnSpc>
                    <a:spcPts val="3483"/>
                  </a:lnSpc>
                </a:pPr>
                <a:r>
                  <a:rPr lang="en-US" sz="2524" spc="247">
                    <a:solidFill>
                      <a:schemeClr val="bg1"/>
                    </a:solidFill>
                    <a:latin typeface="Times New Roman" panose="02020603050405020304" pitchFamily="18" charset="0"/>
                    <a:cs typeface="Times New Roman" panose="02020603050405020304" pitchFamily="18" charset="0"/>
                  </a:rPr>
                  <a:t>THE CONCEPT</a:t>
                </a:r>
              </a:p>
            </p:txBody>
          </p:sp>
          <p:sp>
            <p:nvSpPr>
              <p:cNvPr id="16" name="TextBox 16">
                <a:extLst>
                  <a:ext uri="{FF2B5EF4-FFF2-40B4-BE49-F238E27FC236}">
                    <a16:creationId xmlns:a16="http://schemas.microsoft.com/office/drawing/2014/main" id="{E8CDD31C-8A19-369D-D12A-F42A30068AF8}"/>
                  </a:ext>
                </a:extLst>
              </p:cNvPr>
              <p:cNvSpPr txBox="1"/>
              <p:nvPr/>
            </p:nvSpPr>
            <p:spPr>
              <a:xfrm>
                <a:off x="7991817" y="4201640"/>
                <a:ext cx="6076629" cy="412485"/>
              </a:xfrm>
              <a:prstGeom prst="rect">
                <a:avLst/>
              </a:prstGeom>
            </p:spPr>
            <p:txBody>
              <a:bodyPr lIns="0" tIns="0" rIns="0" bIns="0" rtlCol="0" anchor="t">
                <a:spAutoFit/>
              </a:bodyPr>
              <a:lstStyle/>
              <a:p>
                <a:pPr>
                  <a:lnSpc>
                    <a:spcPts val="3483"/>
                  </a:lnSpc>
                </a:pPr>
                <a:r>
                  <a:rPr lang="en-US" sz="2524" spc="247">
                    <a:solidFill>
                      <a:schemeClr val="bg1"/>
                    </a:solidFill>
                    <a:latin typeface="Times New Roman" panose="02020603050405020304" pitchFamily="18" charset="0"/>
                    <a:cs typeface="Times New Roman" panose="02020603050405020304" pitchFamily="18" charset="0"/>
                  </a:rPr>
                  <a:t>POLL</a:t>
                </a:r>
              </a:p>
            </p:txBody>
          </p:sp>
          <p:sp>
            <p:nvSpPr>
              <p:cNvPr id="17" name="TextBox 17">
                <a:extLst>
                  <a:ext uri="{FF2B5EF4-FFF2-40B4-BE49-F238E27FC236}">
                    <a16:creationId xmlns:a16="http://schemas.microsoft.com/office/drawing/2014/main" id="{9D7B3A72-458B-5841-0B4A-3EBB7A6A2278}"/>
                  </a:ext>
                </a:extLst>
              </p:cNvPr>
              <p:cNvSpPr txBox="1"/>
              <p:nvPr/>
            </p:nvSpPr>
            <p:spPr>
              <a:xfrm>
                <a:off x="7991817" y="5893333"/>
                <a:ext cx="6498970" cy="412485"/>
              </a:xfrm>
              <a:prstGeom prst="rect">
                <a:avLst/>
              </a:prstGeom>
            </p:spPr>
            <p:txBody>
              <a:bodyPr wrap="square" lIns="0" tIns="0" rIns="0" bIns="0" rtlCol="0" anchor="t">
                <a:spAutoFit/>
              </a:bodyPr>
              <a:lstStyle/>
              <a:p>
                <a:pPr marL="0" lvl="0" indent="0" algn="l">
                  <a:lnSpc>
                    <a:spcPts val="3483"/>
                  </a:lnSpc>
                  <a:spcBef>
                    <a:spcPct val="0"/>
                  </a:spcBef>
                </a:pPr>
                <a:r>
                  <a:rPr lang="en-US" sz="2524" spc="247">
                    <a:solidFill>
                      <a:schemeClr val="bg1"/>
                    </a:solidFill>
                    <a:latin typeface="Times New Roman" panose="02020603050405020304" pitchFamily="18" charset="0"/>
                    <a:cs typeface="Times New Roman" panose="02020603050405020304" pitchFamily="18" charset="0"/>
                  </a:rPr>
                  <a:t>LONG-FORM VS SHORT-FORM VS EU</a:t>
                </a:r>
              </a:p>
            </p:txBody>
          </p:sp>
          <p:sp>
            <p:nvSpPr>
              <p:cNvPr id="18" name="TextBox 18">
                <a:extLst>
                  <a:ext uri="{FF2B5EF4-FFF2-40B4-BE49-F238E27FC236}">
                    <a16:creationId xmlns:a16="http://schemas.microsoft.com/office/drawing/2014/main" id="{1C3120FE-924C-7B64-DA25-A7049C424015}"/>
                  </a:ext>
                </a:extLst>
              </p:cNvPr>
              <p:cNvSpPr txBox="1"/>
              <p:nvPr/>
            </p:nvSpPr>
            <p:spPr>
              <a:xfrm>
                <a:off x="7991817" y="6703672"/>
                <a:ext cx="6076629" cy="453734"/>
              </a:xfrm>
              <a:prstGeom prst="rect">
                <a:avLst/>
              </a:prstGeom>
            </p:spPr>
            <p:txBody>
              <a:bodyPr lIns="0" tIns="0" rIns="0" bIns="0" rtlCol="0" anchor="t">
                <a:spAutoFit/>
              </a:bodyPr>
              <a:lstStyle/>
              <a:p>
                <a:pPr marL="0" lvl="0" indent="0" algn="l">
                  <a:lnSpc>
                    <a:spcPts val="3483"/>
                  </a:lnSpc>
                  <a:spcBef>
                    <a:spcPct val="0"/>
                  </a:spcBef>
                </a:pPr>
                <a:r>
                  <a:rPr lang="en-US" sz="2524" spc="247">
                    <a:solidFill>
                      <a:schemeClr val="bg1"/>
                    </a:solidFill>
                    <a:latin typeface="Times New Roman" panose="02020603050405020304" pitchFamily="18" charset="0"/>
                    <a:cs typeface="Times New Roman" panose="02020603050405020304" pitchFamily="18" charset="0"/>
                  </a:rPr>
                  <a:t>POINTS IN FAVOUR</a:t>
                </a:r>
              </a:p>
            </p:txBody>
          </p:sp>
          <p:sp>
            <p:nvSpPr>
              <p:cNvPr id="19" name="TextBox 19">
                <a:extLst>
                  <a:ext uri="{FF2B5EF4-FFF2-40B4-BE49-F238E27FC236}">
                    <a16:creationId xmlns:a16="http://schemas.microsoft.com/office/drawing/2014/main" id="{0DB29227-2F29-6B3A-813C-CAF2DCD0B4D6}"/>
                  </a:ext>
                </a:extLst>
              </p:cNvPr>
              <p:cNvSpPr txBox="1"/>
              <p:nvPr/>
            </p:nvSpPr>
            <p:spPr>
              <a:xfrm>
                <a:off x="7991817" y="7555261"/>
                <a:ext cx="6076629" cy="412485"/>
              </a:xfrm>
              <a:prstGeom prst="rect">
                <a:avLst/>
              </a:prstGeom>
            </p:spPr>
            <p:txBody>
              <a:bodyPr lIns="0" tIns="0" rIns="0" bIns="0" rtlCol="0" anchor="t">
                <a:spAutoFit/>
              </a:bodyPr>
              <a:lstStyle/>
              <a:p>
                <a:pPr marL="0" lvl="0" indent="0" algn="l">
                  <a:lnSpc>
                    <a:spcPts val="3483"/>
                  </a:lnSpc>
                  <a:spcBef>
                    <a:spcPct val="0"/>
                  </a:spcBef>
                </a:pPr>
                <a:r>
                  <a:rPr lang="en-US" sz="2524" spc="247">
                    <a:solidFill>
                      <a:schemeClr val="bg1"/>
                    </a:solidFill>
                    <a:latin typeface="Times New Roman" panose="02020603050405020304" pitchFamily="18" charset="0"/>
                    <a:cs typeface="Times New Roman" panose="02020603050405020304" pitchFamily="18" charset="0"/>
                  </a:rPr>
                  <a:t>POINTS AGAINST</a:t>
                </a:r>
              </a:p>
            </p:txBody>
          </p:sp>
          <p:sp>
            <p:nvSpPr>
              <p:cNvPr id="20" name="TextBox 20">
                <a:extLst>
                  <a:ext uri="{FF2B5EF4-FFF2-40B4-BE49-F238E27FC236}">
                    <a16:creationId xmlns:a16="http://schemas.microsoft.com/office/drawing/2014/main" id="{F0908DDE-4A47-BC92-DCA8-D2FF4FBE4EA1}"/>
                  </a:ext>
                </a:extLst>
              </p:cNvPr>
              <p:cNvSpPr txBox="1"/>
              <p:nvPr/>
            </p:nvSpPr>
            <p:spPr>
              <a:xfrm>
                <a:off x="7991817" y="8347925"/>
                <a:ext cx="5790503" cy="412485"/>
              </a:xfrm>
              <a:prstGeom prst="rect">
                <a:avLst/>
              </a:prstGeom>
            </p:spPr>
            <p:txBody>
              <a:bodyPr lIns="0" tIns="0" rIns="0" bIns="0" rtlCol="0" anchor="t">
                <a:spAutoFit/>
              </a:bodyPr>
              <a:lstStyle/>
              <a:p>
                <a:pPr marL="0" lvl="0" indent="0" algn="l">
                  <a:lnSpc>
                    <a:spcPts val="3483"/>
                  </a:lnSpc>
                  <a:spcBef>
                    <a:spcPct val="0"/>
                  </a:spcBef>
                </a:pPr>
                <a:r>
                  <a:rPr lang="en-US" sz="2524" spc="247">
                    <a:solidFill>
                      <a:schemeClr val="bg1"/>
                    </a:solidFill>
                    <a:latin typeface="Times New Roman" panose="02020603050405020304" pitchFamily="18" charset="0"/>
                    <a:cs typeface="Times New Roman" panose="02020603050405020304" pitchFamily="18" charset="0"/>
                  </a:rPr>
                  <a:t>TAKEAWAYS</a:t>
                </a:r>
              </a:p>
            </p:txBody>
          </p:sp>
        </p:grpSp>
        <p:sp>
          <p:nvSpPr>
            <p:cNvPr id="23" name="TextBox 16">
              <a:extLst>
                <a:ext uri="{FF2B5EF4-FFF2-40B4-BE49-F238E27FC236}">
                  <a16:creationId xmlns:a16="http://schemas.microsoft.com/office/drawing/2014/main" id="{AEFC1031-8896-E6AB-C050-63ECA1AB4E73}"/>
                </a:ext>
              </a:extLst>
            </p:cNvPr>
            <p:cNvSpPr txBox="1"/>
            <p:nvPr/>
          </p:nvSpPr>
          <p:spPr>
            <a:xfrm>
              <a:off x="7665708" y="4722328"/>
              <a:ext cx="6076629" cy="412485"/>
            </a:xfrm>
            <a:prstGeom prst="rect">
              <a:avLst/>
            </a:prstGeom>
          </p:spPr>
          <p:txBody>
            <a:bodyPr lIns="0" tIns="0" rIns="0" bIns="0" rtlCol="0" anchor="t">
              <a:spAutoFit/>
            </a:bodyPr>
            <a:lstStyle/>
            <a:p>
              <a:pPr>
                <a:lnSpc>
                  <a:spcPts val="3483"/>
                </a:lnSpc>
              </a:pPr>
              <a:r>
                <a:rPr lang="en-US" sz="2524" spc="247">
                  <a:solidFill>
                    <a:schemeClr val="bg1"/>
                  </a:solidFill>
                  <a:latin typeface="Times New Roman" panose="02020603050405020304" pitchFamily="18" charset="0"/>
                  <a:cs typeface="Times New Roman" panose="02020603050405020304" pitchFamily="18" charset="0"/>
                </a:rPr>
                <a:t>AGENCY COSTS</a:t>
              </a:r>
            </a:p>
          </p:txBody>
        </p:sp>
      </p:grpSp>
      <p:grpSp>
        <p:nvGrpSpPr>
          <p:cNvPr id="27" name="Group 3">
            <a:extLst>
              <a:ext uri="{FF2B5EF4-FFF2-40B4-BE49-F238E27FC236}">
                <a16:creationId xmlns:a16="http://schemas.microsoft.com/office/drawing/2014/main" id="{FFFA7807-5154-9FDA-0EBE-22EFD5DE989B}"/>
              </a:ext>
            </a:extLst>
          </p:cNvPr>
          <p:cNvGrpSpPr/>
          <p:nvPr/>
        </p:nvGrpSpPr>
        <p:grpSpPr>
          <a:xfrm>
            <a:off x="2514600" y="2279847"/>
            <a:ext cx="9095204" cy="7038394"/>
            <a:chOff x="-11340934" y="792436"/>
            <a:chExt cx="12493975" cy="9998446"/>
          </a:xfrm>
        </p:grpSpPr>
        <p:sp>
          <p:nvSpPr>
            <p:cNvPr id="40" name="Freeform 4">
              <a:extLst>
                <a:ext uri="{FF2B5EF4-FFF2-40B4-BE49-F238E27FC236}">
                  <a16:creationId xmlns:a16="http://schemas.microsoft.com/office/drawing/2014/main" id="{F91C0BAD-A10B-BB5D-C2CE-C7BF00EFB81E}"/>
                </a:ext>
              </a:extLst>
            </p:cNvPr>
            <p:cNvSpPr/>
            <p:nvPr/>
          </p:nvSpPr>
          <p:spPr>
            <a:xfrm>
              <a:off x="-11340934" y="792436"/>
              <a:ext cx="12493975" cy="9998446"/>
            </a:xfrm>
            <a:custGeom>
              <a:avLst/>
              <a:gdLst/>
              <a:ahLst/>
              <a:cxnLst/>
              <a:rect l="l" t="t" r="r" b="b"/>
              <a:pathLst>
                <a:path w="9648079" h="9998446">
                  <a:moveTo>
                    <a:pt x="9422019" y="0"/>
                  </a:moveTo>
                  <a:lnTo>
                    <a:pt x="0" y="0"/>
                  </a:lnTo>
                  <a:lnTo>
                    <a:pt x="0" y="9998446"/>
                  </a:lnTo>
                  <a:lnTo>
                    <a:pt x="9648079" y="9998446"/>
                  </a:lnTo>
                  <a:lnTo>
                    <a:pt x="9648079" y="0"/>
                  </a:lnTo>
                  <a:lnTo>
                    <a:pt x="9422018" y="0"/>
                  </a:lnTo>
                  <a:close/>
                  <a:moveTo>
                    <a:pt x="9422019" y="9772386"/>
                  </a:moveTo>
                  <a:lnTo>
                    <a:pt x="228600" y="9772386"/>
                  </a:lnTo>
                  <a:lnTo>
                    <a:pt x="228600" y="228600"/>
                  </a:lnTo>
                  <a:lnTo>
                    <a:pt x="9422019" y="228600"/>
                  </a:lnTo>
                  <a:lnTo>
                    <a:pt x="9422019" y="9772386"/>
                  </a:lnTo>
                  <a:close/>
                </a:path>
              </a:pathLst>
            </a:custGeom>
            <a:solidFill>
              <a:srgbClr val="FFFFFF"/>
            </a:solidFill>
          </p:spPr>
        </p:sp>
      </p:grpSp>
      <p:pic>
        <p:nvPicPr>
          <p:cNvPr id="41" name="Picture 20">
            <a:extLst>
              <a:ext uri="{FF2B5EF4-FFF2-40B4-BE49-F238E27FC236}">
                <a16:creationId xmlns:a16="http://schemas.microsoft.com/office/drawing/2014/main" id="{8267AAE0-1EF1-3909-1CC7-8D1AA88C4D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0714333" y="8610322"/>
            <a:ext cx="1021121" cy="1189078"/>
          </a:xfrm>
          <a:prstGeom prst="rect">
            <a:avLst/>
          </a:prstGeom>
        </p:spPr>
      </p:pic>
      <p:pic>
        <p:nvPicPr>
          <p:cNvPr id="43" name="Picture 19">
            <a:extLst>
              <a:ext uri="{FF2B5EF4-FFF2-40B4-BE49-F238E27FC236}">
                <a16:creationId xmlns:a16="http://schemas.microsoft.com/office/drawing/2014/main" id="{D8C6826B-57A8-491F-7B3F-CE72A41F069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6200000">
            <a:off x="10331783" y="2461081"/>
            <a:ext cx="952500" cy="1021200"/>
          </a:xfrm>
          <a:prstGeom prst="rect">
            <a:avLst/>
          </a:prstGeom>
        </p:spPr>
      </p:pic>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5" name="TextBox 5"/>
          <p:cNvSpPr txBox="1"/>
          <p:nvPr/>
        </p:nvSpPr>
        <p:spPr>
          <a:xfrm>
            <a:off x="5473300" y="678730"/>
            <a:ext cx="9981540" cy="628377"/>
          </a:xfrm>
          <a:prstGeom prst="rect">
            <a:avLst/>
          </a:prstGeom>
        </p:spPr>
        <p:txBody>
          <a:bodyPr wrap="square" lIns="0" tIns="0" rIns="0" bIns="0" rtlCol="0" anchor="t">
            <a:spAutoFit/>
          </a:bodyPr>
          <a:lstStyle/>
          <a:p>
            <a:pPr marL="0" lvl="0" indent="0">
              <a:lnSpc>
                <a:spcPts val="4906"/>
              </a:lnSpc>
              <a:spcBef>
                <a:spcPct val="0"/>
              </a:spcBef>
            </a:pPr>
            <a:r>
              <a:rPr lang="en-US" sz="4300">
                <a:solidFill>
                  <a:srgbClr val="000000"/>
                </a:solidFill>
                <a:latin typeface="Times New Roman"/>
                <a:cs typeface="Times New Roman"/>
              </a:rPr>
              <a:t>THE CONCEPT</a:t>
            </a:r>
            <a:endParaRPr lang="it-IT"/>
          </a:p>
        </p:txBody>
      </p:sp>
      <p:sp>
        <p:nvSpPr>
          <p:cNvPr id="3" name="CasellaDiTesto 2">
            <a:extLst>
              <a:ext uri="{FF2B5EF4-FFF2-40B4-BE49-F238E27FC236}">
                <a16:creationId xmlns:a16="http://schemas.microsoft.com/office/drawing/2014/main" id="{E2DD0DDA-8364-206F-7D5E-303DB8962ED7}"/>
              </a:ext>
            </a:extLst>
          </p:cNvPr>
          <p:cNvSpPr txBox="1"/>
          <p:nvPr/>
        </p:nvSpPr>
        <p:spPr>
          <a:xfrm>
            <a:off x="5488027" y="1648400"/>
            <a:ext cx="12189934"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b="1" i="1">
                <a:latin typeface="Times New Roman"/>
                <a:ea typeface="+mn-lt"/>
                <a:cs typeface="+mn-lt"/>
              </a:rPr>
              <a:t>A Cash-out merger is a merger in which some or all the minority shareholders receive, instead of shares of the surviving company, cash or non-equity securities.</a:t>
            </a:r>
          </a:p>
        </p:txBody>
      </p:sp>
      <p:sp>
        <p:nvSpPr>
          <p:cNvPr id="13" name="CasellaDiTesto 12">
            <a:extLst>
              <a:ext uri="{FF2B5EF4-FFF2-40B4-BE49-F238E27FC236}">
                <a16:creationId xmlns:a16="http://schemas.microsoft.com/office/drawing/2014/main" id="{EC00858B-956F-F611-F995-B8AC7EF99E3C}"/>
              </a:ext>
            </a:extLst>
          </p:cNvPr>
          <p:cNvSpPr txBox="1"/>
          <p:nvPr/>
        </p:nvSpPr>
        <p:spPr>
          <a:xfrm>
            <a:off x="5956700" y="3441013"/>
            <a:ext cx="7366354"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a:latin typeface="Times New Roman"/>
                <a:ea typeface="+mn-lt"/>
                <a:cs typeface="+mn-lt"/>
              </a:rPr>
              <a:t>Cash-out mergers are encompassed within the broader </a:t>
            </a:r>
            <a:r>
              <a:rPr lang="en-GB" sz="2800" b="1">
                <a:latin typeface="Times New Roman"/>
                <a:ea typeface="+mn-lt"/>
                <a:cs typeface="+mn-lt"/>
              </a:rPr>
              <a:t>“freeze-out transactions” </a:t>
            </a:r>
            <a:r>
              <a:rPr lang="en-GB" sz="2800">
                <a:latin typeface="Times New Roman"/>
                <a:ea typeface="+mn-lt"/>
                <a:cs typeface="+mn-lt"/>
              </a:rPr>
              <a:t>category.</a:t>
            </a:r>
          </a:p>
          <a:p>
            <a:r>
              <a:rPr lang="en-GB" sz="2800">
                <a:latin typeface="Times New Roman"/>
                <a:ea typeface="+mn-lt"/>
                <a:cs typeface="+mn-lt"/>
              </a:rPr>
              <a:t>These take place when controlling shareholders exercise a legal right to buy out the shares of the minority (</a:t>
            </a:r>
            <a:r>
              <a:rPr lang="en-GB" sz="2800" err="1">
                <a:latin typeface="Times New Roman"/>
                <a:ea typeface="+mn-lt"/>
                <a:cs typeface="+mn-lt"/>
              </a:rPr>
              <a:t>Ventoruzzo</a:t>
            </a:r>
            <a:r>
              <a:rPr lang="en-GB" sz="2800">
                <a:latin typeface="Times New Roman"/>
                <a:ea typeface="+mn-lt"/>
                <a:cs typeface="+mn-lt"/>
              </a:rPr>
              <a:t>, 2010).</a:t>
            </a:r>
          </a:p>
        </p:txBody>
      </p:sp>
      <p:grpSp>
        <p:nvGrpSpPr>
          <p:cNvPr id="21" name="Gruppo 20">
            <a:extLst>
              <a:ext uri="{FF2B5EF4-FFF2-40B4-BE49-F238E27FC236}">
                <a16:creationId xmlns:a16="http://schemas.microsoft.com/office/drawing/2014/main" id="{FB4E1D35-700B-C904-9EB0-80D5733FD0CF}"/>
              </a:ext>
            </a:extLst>
          </p:cNvPr>
          <p:cNvGrpSpPr/>
          <p:nvPr/>
        </p:nvGrpSpPr>
        <p:grpSpPr>
          <a:xfrm>
            <a:off x="5410200" y="5981700"/>
            <a:ext cx="10625070" cy="4119146"/>
            <a:chOff x="6117464" y="5943052"/>
            <a:chExt cx="10625070" cy="4119146"/>
          </a:xfrm>
        </p:grpSpPr>
        <p:sp>
          <p:nvSpPr>
            <p:cNvPr id="16" name="TextBox 8">
              <a:extLst>
                <a:ext uri="{FF2B5EF4-FFF2-40B4-BE49-F238E27FC236}">
                  <a16:creationId xmlns:a16="http://schemas.microsoft.com/office/drawing/2014/main" id="{59D16075-C0EC-D4A4-654E-F1238AC5CCCC}"/>
                </a:ext>
              </a:extLst>
            </p:cNvPr>
            <p:cNvSpPr txBox="1"/>
            <p:nvPr/>
          </p:nvSpPr>
          <p:spPr>
            <a:xfrm>
              <a:off x="6195291" y="5943052"/>
              <a:ext cx="8404823" cy="590225"/>
            </a:xfrm>
            <a:prstGeom prst="rect">
              <a:avLst/>
            </a:prstGeom>
          </p:spPr>
          <p:txBody>
            <a:bodyPr wrap="square" lIns="0" tIns="0" rIns="0" bIns="0" rtlCol="0" anchor="t">
              <a:spAutoFit/>
            </a:bodyPr>
            <a:lstStyle/>
            <a:p>
              <a:pPr>
                <a:lnSpc>
                  <a:spcPts val="4906"/>
                </a:lnSpc>
                <a:spcBef>
                  <a:spcPct val="0"/>
                </a:spcBef>
              </a:pPr>
              <a:r>
                <a:rPr lang="en-US" sz="3600">
                  <a:solidFill>
                    <a:srgbClr val="000000"/>
                  </a:solidFill>
                  <a:latin typeface="Times New Roman"/>
                  <a:cs typeface="Times New Roman"/>
                </a:rPr>
                <a:t>Why do they exist?</a:t>
              </a:r>
              <a:endParaRPr lang="it-IT"/>
            </a:p>
          </p:txBody>
        </p:sp>
        <p:sp>
          <p:nvSpPr>
            <p:cNvPr id="17" name="CasellaDiTesto 16">
              <a:extLst>
                <a:ext uri="{FF2B5EF4-FFF2-40B4-BE49-F238E27FC236}">
                  <a16:creationId xmlns:a16="http://schemas.microsoft.com/office/drawing/2014/main" id="{DCFE7CAD-F69F-7DDD-A79E-189B1E20A803}"/>
                </a:ext>
              </a:extLst>
            </p:cNvPr>
            <p:cNvSpPr txBox="1"/>
            <p:nvPr/>
          </p:nvSpPr>
          <p:spPr>
            <a:xfrm>
              <a:off x="6117464" y="6584323"/>
              <a:ext cx="10625070"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a:latin typeface="Times New Roman"/>
                  <a:ea typeface="+mn-lt"/>
                  <a:cs typeface="+mn-lt"/>
                </a:rPr>
                <a:t>Different reasons could justify these actions by the controlling shareholders, for example:</a:t>
              </a:r>
            </a:p>
            <a:p>
              <a:pPr marL="914400" lvl="1" indent="-457200">
                <a:buFont typeface="Arial" panose="020B0604020202020204" pitchFamily="34" charset="0"/>
                <a:buChar char="•"/>
              </a:pPr>
              <a:r>
                <a:rPr lang="en-GB" sz="2800">
                  <a:latin typeface="Times New Roman"/>
                  <a:ea typeface="+mn-lt"/>
                  <a:cs typeface="+mn-lt"/>
                </a:rPr>
                <a:t>Eliminating a </a:t>
              </a:r>
              <a:r>
                <a:rPr lang="en-GB" sz="2800" b="1">
                  <a:latin typeface="Times New Roman"/>
                  <a:ea typeface="+mn-lt"/>
                  <a:cs typeface="+mn-lt"/>
                </a:rPr>
                <a:t>troublesome minority </a:t>
              </a:r>
              <a:r>
                <a:rPr lang="en-GB" sz="2800">
                  <a:latin typeface="Times New Roman"/>
                  <a:ea typeface="+mn-lt"/>
                  <a:cs typeface="+mn-lt"/>
                </a:rPr>
                <a:t>within the company;</a:t>
              </a:r>
            </a:p>
            <a:p>
              <a:pPr marL="914400" lvl="1" indent="-457200">
                <a:buFont typeface="Arial" panose="020B0604020202020204" pitchFamily="34" charset="0"/>
                <a:buChar char="•"/>
              </a:pPr>
              <a:r>
                <a:rPr lang="en-GB" sz="2800">
                  <a:latin typeface="Times New Roman"/>
                  <a:ea typeface="+mn-lt"/>
                  <a:cs typeface="+mn-lt"/>
                </a:rPr>
                <a:t>Eliminating a minority shareholder in a </a:t>
              </a:r>
              <a:r>
                <a:rPr lang="en-GB" sz="2800" b="1">
                  <a:latin typeface="Times New Roman"/>
                  <a:ea typeface="+mn-lt"/>
                  <a:cs typeface="+mn-lt"/>
                </a:rPr>
                <a:t>wholly-owned subsidiary </a:t>
              </a:r>
              <a:r>
                <a:rPr lang="en-GB" sz="2800">
                  <a:latin typeface="Times New Roman"/>
                  <a:ea typeface="+mn-lt"/>
                  <a:cs typeface="+mn-lt"/>
                </a:rPr>
                <a:t>by the majority shareholders ;</a:t>
              </a:r>
            </a:p>
            <a:p>
              <a:pPr marL="914400" lvl="1" indent="-457200">
                <a:buFont typeface="Arial" panose="020B0604020202020204" pitchFamily="34" charset="0"/>
                <a:buChar char="•"/>
              </a:pPr>
              <a:r>
                <a:rPr lang="en-GB" sz="2800" b="1">
                  <a:latin typeface="Times New Roman"/>
                  <a:ea typeface="+mn-lt"/>
                  <a:cs typeface="+mn-lt"/>
                </a:rPr>
                <a:t>Going private</a:t>
              </a:r>
              <a:r>
                <a:rPr lang="en-GB" sz="2800">
                  <a:latin typeface="Times New Roman"/>
                  <a:ea typeface="+mn-lt"/>
                  <a:cs typeface="+mn-lt"/>
                </a:rPr>
                <a:t>, that is revert to a private corporation through a forced purchase of X’s publicly held shares.</a:t>
              </a:r>
            </a:p>
            <a:p>
              <a:pPr marL="800100" lvl="1" indent="-342900">
                <a:buFont typeface="Wingdings"/>
                <a:buChar char="v"/>
              </a:pPr>
              <a:endParaRPr lang="en-GB" sz="2400">
                <a:latin typeface="Times New Roman"/>
                <a:ea typeface="+mn-lt"/>
                <a:cs typeface="+mn-lt"/>
              </a:endParaRPr>
            </a:p>
          </p:txBody>
        </p:sp>
      </p:grpSp>
      <p:sp>
        <p:nvSpPr>
          <p:cNvPr id="20" name="CasellaDiTesto 19">
            <a:extLst>
              <a:ext uri="{FF2B5EF4-FFF2-40B4-BE49-F238E27FC236}">
                <a16:creationId xmlns:a16="http://schemas.microsoft.com/office/drawing/2014/main" id="{0EBB4E31-E43A-135A-A384-27B2CBE9ED8E}"/>
              </a:ext>
            </a:extLst>
          </p:cNvPr>
          <p:cNvSpPr txBox="1"/>
          <p:nvPr/>
        </p:nvSpPr>
        <p:spPr>
          <a:xfrm rot="10800000" flipV="1">
            <a:off x="5506570" y="6939019"/>
            <a:ext cx="30587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it-IT" sz="3600" b="1">
              <a:ea typeface="Calibri"/>
              <a:cs typeface="Calibri"/>
            </a:endParaRPr>
          </a:p>
        </p:txBody>
      </p:sp>
      <p:pic>
        <p:nvPicPr>
          <p:cNvPr id="28" name="Picture 2">
            <a:extLst>
              <a:ext uri="{FF2B5EF4-FFF2-40B4-BE49-F238E27FC236}">
                <a16:creationId xmlns:a16="http://schemas.microsoft.com/office/drawing/2014/main" id="{343E95A5-FB51-9DB4-3D27-5CC6B11A9E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588293">
            <a:off x="14254160" y="-5046016"/>
            <a:ext cx="7629294" cy="7828566"/>
          </a:xfrm>
          <a:prstGeom prst="rect">
            <a:avLst/>
          </a:prstGeom>
        </p:spPr>
      </p:pic>
      <p:pic>
        <p:nvPicPr>
          <p:cNvPr id="4" name="Picture 2">
            <a:extLst>
              <a:ext uri="{FF2B5EF4-FFF2-40B4-BE49-F238E27FC236}">
                <a16:creationId xmlns:a16="http://schemas.microsoft.com/office/drawing/2014/main" id="{165DBAEC-346A-996C-0393-B3B4F65764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683449">
            <a:off x="16067423" y="7453135"/>
            <a:ext cx="5506279" cy="5650099"/>
          </a:xfrm>
          <a:prstGeom prst="rect">
            <a:avLst/>
          </a:prstGeom>
        </p:spPr>
      </p:pic>
      <p:grpSp>
        <p:nvGrpSpPr>
          <p:cNvPr id="23" name="Gruppo 22">
            <a:extLst>
              <a:ext uri="{FF2B5EF4-FFF2-40B4-BE49-F238E27FC236}">
                <a16:creationId xmlns:a16="http://schemas.microsoft.com/office/drawing/2014/main" id="{DAEEF9A4-3F09-FBE7-B6F3-88781DB95A30}"/>
              </a:ext>
            </a:extLst>
          </p:cNvPr>
          <p:cNvGrpSpPr/>
          <p:nvPr/>
        </p:nvGrpSpPr>
        <p:grpSpPr>
          <a:xfrm>
            <a:off x="13622944" y="2943800"/>
            <a:ext cx="2412326" cy="2650941"/>
            <a:chOff x="10525353" y="7240441"/>
            <a:chExt cx="1707365" cy="1773657"/>
          </a:xfrm>
        </p:grpSpPr>
        <p:sp>
          <p:nvSpPr>
            <p:cNvPr id="24" name="Figura a mano libera 23">
              <a:extLst>
                <a:ext uri="{FF2B5EF4-FFF2-40B4-BE49-F238E27FC236}">
                  <a16:creationId xmlns:a16="http://schemas.microsoft.com/office/drawing/2014/main" id="{209EE390-0055-B6ED-B3EC-2A6274553DCB}"/>
                </a:ext>
              </a:extLst>
            </p:cNvPr>
            <p:cNvSpPr/>
            <p:nvPr/>
          </p:nvSpPr>
          <p:spPr>
            <a:xfrm>
              <a:off x="10525353" y="7240441"/>
              <a:ext cx="1707365" cy="1773657"/>
            </a:xfrm>
            <a:custGeom>
              <a:avLst/>
              <a:gdLst>
                <a:gd name="connsiteX0" fmla="*/ 0 w 8128000"/>
                <a:gd name="connsiteY0" fmla="*/ 4064000 h 8128000"/>
                <a:gd name="connsiteX1" fmla="*/ 4064000 w 8128000"/>
                <a:gd name="connsiteY1" fmla="*/ 0 h 8128000"/>
                <a:gd name="connsiteX2" fmla="*/ 8128000 w 8128000"/>
                <a:gd name="connsiteY2" fmla="*/ 4064000 h 8128000"/>
                <a:gd name="connsiteX3" fmla="*/ 4064000 w 8128000"/>
                <a:gd name="connsiteY3" fmla="*/ 8128000 h 8128000"/>
                <a:gd name="connsiteX4" fmla="*/ 0 w 8128000"/>
                <a:gd name="connsiteY4" fmla="*/ 4064000 h 812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000" h="8128000">
                  <a:moveTo>
                    <a:pt x="0" y="4064000"/>
                  </a:moveTo>
                  <a:cubicBezTo>
                    <a:pt x="0" y="1819515"/>
                    <a:pt x="1819515" y="0"/>
                    <a:pt x="4064000" y="0"/>
                  </a:cubicBezTo>
                  <a:cubicBezTo>
                    <a:pt x="6308485" y="0"/>
                    <a:pt x="8128000" y="1819515"/>
                    <a:pt x="8128000" y="4064000"/>
                  </a:cubicBezTo>
                  <a:cubicBezTo>
                    <a:pt x="8128000" y="6308485"/>
                    <a:pt x="6308485" y="8128000"/>
                    <a:pt x="4064000" y="8128000"/>
                  </a:cubicBezTo>
                  <a:cubicBezTo>
                    <a:pt x="1819515" y="8128000"/>
                    <a:pt x="0" y="6308485"/>
                    <a:pt x="0" y="4064000"/>
                  </a:cubicBezTo>
                  <a:close/>
                </a:path>
              </a:pathLst>
            </a:custGeom>
            <a:solidFill>
              <a:schemeClr val="bg1">
                <a:lumMod val="85000"/>
              </a:schemeClr>
            </a:solidFill>
            <a:ln>
              <a:solidFill>
                <a:schemeClr val="tx1"/>
              </a:solidFill>
            </a:ln>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360000" tIns="958087" rIns="360000" bIns="6485129" numCol="1" spcCol="1270" anchor="ctr" anchorCtr="0">
              <a:noAutofit/>
            </a:bodyPr>
            <a:lstStyle/>
            <a:p>
              <a:pPr marL="0" lvl="0" indent="0" algn="ctr" defTabSz="2178050">
                <a:lnSpc>
                  <a:spcPct val="90000"/>
                </a:lnSpc>
                <a:spcBef>
                  <a:spcPct val="0"/>
                </a:spcBef>
                <a:spcAft>
                  <a:spcPct val="35000"/>
                </a:spcAft>
                <a:buNone/>
              </a:pPr>
              <a:endParaRPr lang="it-IT" sz="1600" kern="1200">
                <a:solidFill>
                  <a:schemeClr val="tx1"/>
                </a:solidFill>
                <a:latin typeface="Times New Roman" panose="02020603050405020304" pitchFamily="18" charset="0"/>
                <a:cs typeface="Times New Roman" panose="02020603050405020304" pitchFamily="18" charset="0"/>
              </a:endParaRPr>
            </a:p>
            <a:p>
              <a:pPr marL="0" lvl="0" indent="0" algn="ctr" defTabSz="2178050">
                <a:lnSpc>
                  <a:spcPct val="90000"/>
                </a:lnSpc>
                <a:spcBef>
                  <a:spcPct val="0"/>
                </a:spcBef>
                <a:spcAft>
                  <a:spcPct val="35000"/>
                </a:spcAft>
                <a:buNone/>
              </a:pPr>
              <a:endParaRPr lang="it-IT" sz="1600">
                <a:solidFill>
                  <a:schemeClr val="tx1"/>
                </a:solidFill>
                <a:latin typeface="Times New Roman" panose="02020603050405020304" pitchFamily="18" charset="0"/>
                <a:cs typeface="Times New Roman" panose="02020603050405020304" pitchFamily="18" charset="0"/>
              </a:endParaRPr>
            </a:p>
            <a:p>
              <a:pPr marL="0" lvl="0" indent="0" algn="ctr" defTabSz="2178050">
                <a:lnSpc>
                  <a:spcPct val="90000"/>
                </a:lnSpc>
                <a:spcBef>
                  <a:spcPct val="0"/>
                </a:spcBef>
                <a:spcAft>
                  <a:spcPct val="35000"/>
                </a:spcAft>
                <a:buNone/>
              </a:pPr>
              <a:endParaRPr lang="it-IT" sz="1600" kern="1200">
                <a:solidFill>
                  <a:schemeClr val="tx1"/>
                </a:solidFill>
                <a:latin typeface="Times New Roman" panose="02020603050405020304" pitchFamily="18" charset="0"/>
                <a:cs typeface="Times New Roman" panose="02020603050405020304" pitchFamily="18" charset="0"/>
              </a:endParaRPr>
            </a:p>
            <a:p>
              <a:pPr marL="0" lvl="0" indent="0" algn="ctr" defTabSz="2178050">
                <a:lnSpc>
                  <a:spcPct val="90000"/>
                </a:lnSpc>
                <a:spcBef>
                  <a:spcPct val="0"/>
                </a:spcBef>
                <a:spcAft>
                  <a:spcPct val="35000"/>
                </a:spcAft>
                <a:buNone/>
              </a:pPr>
              <a:endParaRPr lang="it-IT" sz="1600">
                <a:solidFill>
                  <a:schemeClr val="tx1"/>
                </a:solidFill>
                <a:latin typeface="Times New Roman" panose="02020603050405020304" pitchFamily="18" charset="0"/>
                <a:cs typeface="Times New Roman" panose="02020603050405020304" pitchFamily="18" charset="0"/>
              </a:endParaRPr>
            </a:p>
            <a:p>
              <a:pPr marL="0" lvl="0" indent="0" algn="ctr" defTabSz="2178050">
                <a:lnSpc>
                  <a:spcPct val="90000"/>
                </a:lnSpc>
                <a:spcBef>
                  <a:spcPct val="0"/>
                </a:spcBef>
                <a:spcAft>
                  <a:spcPct val="35000"/>
                </a:spcAft>
                <a:buNone/>
              </a:pPr>
              <a:endParaRPr lang="it-IT" sz="1600" kern="1200">
                <a:solidFill>
                  <a:schemeClr val="tx1"/>
                </a:solidFill>
                <a:latin typeface="Times New Roman" panose="02020603050405020304" pitchFamily="18" charset="0"/>
                <a:cs typeface="Times New Roman" panose="02020603050405020304" pitchFamily="18" charset="0"/>
              </a:endParaRPr>
            </a:p>
            <a:p>
              <a:pPr marL="0" lvl="0" indent="0" algn="ctr" defTabSz="2178050">
                <a:lnSpc>
                  <a:spcPct val="90000"/>
                </a:lnSpc>
                <a:spcBef>
                  <a:spcPct val="0"/>
                </a:spcBef>
                <a:spcAft>
                  <a:spcPct val="35000"/>
                </a:spcAft>
                <a:buNone/>
              </a:pPr>
              <a:endParaRPr lang="it-IT" sz="1600">
                <a:solidFill>
                  <a:schemeClr val="tx1"/>
                </a:solidFill>
                <a:latin typeface="Times New Roman" panose="02020603050405020304" pitchFamily="18" charset="0"/>
                <a:cs typeface="Times New Roman" panose="02020603050405020304" pitchFamily="18" charset="0"/>
              </a:endParaRPr>
            </a:p>
            <a:p>
              <a:pPr marL="0" lvl="0" indent="0" algn="ctr" defTabSz="2178050">
                <a:lnSpc>
                  <a:spcPct val="90000"/>
                </a:lnSpc>
                <a:spcBef>
                  <a:spcPct val="0"/>
                </a:spcBef>
                <a:spcAft>
                  <a:spcPct val="35000"/>
                </a:spcAft>
                <a:buNone/>
              </a:pPr>
              <a:endParaRPr lang="it-IT" sz="1600" kern="1200">
                <a:solidFill>
                  <a:schemeClr val="tx1"/>
                </a:solidFill>
                <a:latin typeface="Times New Roman" panose="02020603050405020304" pitchFamily="18" charset="0"/>
                <a:cs typeface="Times New Roman" panose="02020603050405020304" pitchFamily="18" charset="0"/>
              </a:endParaRPr>
            </a:p>
            <a:p>
              <a:pPr marL="0" lvl="0" indent="0" algn="ctr" defTabSz="2178050">
                <a:lnSpc>
                  <a:spcPct val="90000"/>
                </a:lnSpc>
                <a:spcBef>
                  <a:spcPct val="0"/>
                </a:spcBef>
                <a:spcAft>
                  <a:spcPct val="35000"/>
                </a:spcAft>
                <a:buNone/>
              </a:pPr>
              <a:endParaRPr lang="it-IT" sz="2400">
                <a:solidFill>
                  <a:schemeClr val="tx1"/>
                </a:solidFill>
                <a:latin typeface="Times New Roman" panose="02020603050405020304" pitchFamily="18" charset="0"/>
                <a:cs typeface="Times New Roman" panose="02020603050405020304" pitchFamily="18" charset="0"/>
              </a:endParaRPr>
            </a:p>
            <a:p>
              <a:pPr marL="0" lvl="0" indent="0" algn="ctr" defTabSz="2178050">
                <a:lnSpc>
                  <a:spcPct val="90000"/>
                </a:lnSpc>
                <a:spcBef>
                  <a:spcPct val="0"/>
                </a:spcBef>
                <a:spcAft>
                  <a:spcPct val="35000"/>
                </a:spcAft>
                <a:buNone/>
              </a:pPr>
              <a:endParaRPr lang="it-IT" sz="2400">
                <a:solidFill>
                  <a:schemeClr val="tx1"/>
                </a:solidFill>
                <a:latin typeface="Times New Roman" panose="02020603050405020304" pitchFamily="18" charset="0"/>
                <a:cs typeface="Times New Roman" panose="02020603050405020304" pitchFamily="18" charset="0"/>
              </a:endParaRPr>
            </a:p>
            <a:p>
              <a:pPr marL="0" lvl="0" indent="0" algn="ctr" defTabSz="2178050">
                <a:lnSpc>
                  <a:spcPct val="90000"/>
                </a:lnSpc>
                <a:spcBef>
                  <a:spcPct val="0"/>
                </a:spcBef>
                <a:spcAft>
                  <a:spcPct val="35000"/>
                </a:spcAft>
                <a:buNone/>
              </a:pPr>
              <a:endParaRPr lang="it-IT" sz="2400" kern="1200">
                <a:solidFill>
                  <a:schemeClr val="tx1"/>
                </a:solidFill>
                <a:latin typeface="Times New Roman" panose="02020603050405020304" pitchFamily="18" charset="0"/>
                <a:cs typeface="Times New Roman" panose="02020603050405020304" pitchFamily="18" charset="0"/>
              </a:endParaRPr>
            </a:p>
            <a:p>
              <a:pPr marL="0" lvl="0" indent="0" algn="ctr" defTabSz="2178050">
                <a:lnSpc>
                  <a:spcPct val="90000"/>
                </a:lnSpc>
                <a:spcBef>
                  <a:spcPct val="0"/>
                </a:spcBef>
                <a:spcAft>
                  <a:spcPct val="35000"/>
                </a:spcAft>
                <a:buNone/>
              </a:pPr>
              <a:endParaRPr lang="it-IT" sz="2400" kern="1200">
                <a:solidFill>
                  <a:schemeClr val="tx1"/>
                </a:solidFill>
                <a:latin typeface="Times New Roman" panose="02020603050405020304" pitchFamily="18" charset="0"/>
                <a:cs typeface="Times New Roman" panose="02020603050405020304" pitchFamily="18" charset="0"/>
              </a:endParaRPr>
            </a:p>
            <a:p>
              <a:pPr marL="0" lvl="0" indent="0" algn="ctr" defTabSz="2178050">
                <a:lnSpc>
                  <a:spcPct val="90000"/>
                </a:lnSpc>
                <a:spcBef>
                  <a:spcPct val="0"/>
                </a:spcBef>
                <a:spcAft>
                  <a:spcPct val="35000"/>
                </a:spcAft>
                <a:buNone/>
              </a:pPr>
              <a:r>
                <a:rPr lang="it-IT" sz="2000" b="1" kern="1200" err="1">
                  <a:solidFill>
                    <a:schemeClr val="tx1"/>
                  </a:solidFill>
                  <a:latin typeface="Times New Roman" panose="02020603050405020304" pitchFamily="18" charset="0"/>
                  <a:cs typeface="Times New Roman" panose="02020603050405020304" pitchFamily="18" charset="0"/>
                </a:rPr>
                <a:t>Freeze</a:t>
              </a:r>
              <a:r>
                <a:rPr lang="it-IT" sz="2000" b="1" kern="1200">
                  <a:solidFill>
                    <a:schemeClr val="tx1"/>
                  </a:solidFill>
                  <a:latin typeface="Times New Roman" panose="02020603050405020304" pitchFamily="18" charset="0"/>
                  <a:cs typeface="Times New Roman" panose="02020603050405020304" pitchFamily="18" charset="0"/>
                </a:rPr>
                <a:t>-out</a:t>
              </a:r>
            </a:p>
            <a:p>
              <a:pPr marL="0" lvl="0" indent="0" algn="ctr" defTabSz="2178050">
                <a:lnSpc>
                  <a:spcPct val="90000"/>
                </a:lnSpc>
                <a:spcBef>
                  <a:spcPct val="0"/>
                </a:spcBef>
                <a:spcAft>
                  <a:spcPct val="35000"/>
                </a:spcAft>
                <a:buNone/>
              </a:pPr>
              <a:r>
                <a:rPr lang="it-IT" sz="2000" b="1" err="1">
                  <a:solidFill>
                    <a:schemeClr val="tx1"/>
                  </a:solidFill>
                  <a:latin typeface="Times New Roman" panose="02020603050405020304" pitchFamily="18" charset="0"/>
                  <a:cs typeface="Times New Roman" panose="02020603050405020304" pitchFamily="18" charset="0"/>
                </a:rPr>
                <a:t>Transactions</a:t>
              </a:r>
              <a:endParaRPr lang="it-IT" sz="2000" b="1" kern="1200">
                <a:solidFill>
                  <a:schemeClr val="tx1"/>
                </a:solidFill>
                <a:latin typeface="Times New Roman" panose="02020603050405020304" pitchFamily="18" charset="0"/>
                <a:cs typeface="Times New Roman" panose="02020603050405020304" pitchFamily="18" charset="0"/>
              </a:endParaRPr>
            </a:p>
          </p:txBody>
        </p:sp>
        <p:sp>
          <p:nvSpPr>
            <p:cNvPr id="25" name="Figura a mano libera 24">
              <a:extLst>
                <a:ext uri="{FF2B5EF4-FFF2-40B4-BE49-F238E27FC236}">
                  <a16:creationId xmlns:a16="http://schemas.microsoft.com/office/drawing/2014/main" id="{A3DD0A6B-E4D1-52D8-E49A-ADDED211806F}"/>
                </a:ext>
              </a:extLst>
            </p:cNvPr>
            <p:cNvSpPr/>
            <p:nvPr/>
          </p:nvSpPr>
          <p:spPr>
            <a:xfrm>
              <a:off x="10741445" y="7968308"/>
              <a:ext cx="1270671" cy="1023006"/>
            </a:xfrm>
            <a:custGeom>
              <a:avLst/>
              <a:gdLst>
                <a:gd name="connsiteX0" fmla="*/ 0 w 6095999"/>
                <a:gd name="connsiteY0" fmla="*/ 3048000 h 6095999"/>
                <a:gd name="connsiteX1" fmla="*/ 3048000 w 6095999"/>
                <a:gd name="connsiteY1" fmla="*/ 0 h 6095999"/>
                <a:gd name="connsiteX2" fmla="*/ 6096000 w 6095999"/>
                <a:gd name="connsiteY2" fmla="*/ 3048000 h 6095999"/>
                <a:gd name="connsiteX3" fmla="*/ 3048000 w 6095999"/>
                <a:gd name="connsiteY3" fmla="*/ 6096000 h 6095999"/>
                <a:gd name="connsiteX4" fmla="*/ 0 w 6095999"/>
                <a:gd name="connsiteY4" fmla="*/ 3048000 h 6095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99" h="6095999">
                  <a:moveTo>
                    <a:pt x="0" y="3048000"/>
                  </a:moveTo>
                  <a:cubicBezTo>
                    <a:pt x="0" y="1364636"/>
                    <a:pt x="1364636" y="0"/>
                    <a:pt x="3048000" y="0"/>
                  </a:cubicBezTo>
                  <a:cubicBezTo>
                    <a:pt x="4731364" y="0"/>
                    <a:pt x="6096000" y="1364636"/>
                    <a:pt x="6096000" y="3048000"/>
                  </a:cubicBezTo>
                  <a:cubicBezTo>
                    <a:pt x="6096000" y="4731364"/>
                    <a:pt x="4731364" y="6096000"/>
                    <a:pt x="3048000" y="6096000"/>
                  </a:cubicBezTo>
                  <a:cubicBezTo>
                    <a:pt x="1364636" y="6096000"/>
                    <a:pt x="0" y="4731364"/>
                    <a:pt x="0" y="3048000"/>
                  </a:cubicBezTo>
                  <a:close/>
                </a:path>
              </a:pathLst>
            </a:custGeom>
            <a:solidFill>
              <a:schemeClr val="bg1">
                <a:lumMod val="75000"/>
              </a:schemeClr>
            </a:solidFill>
            <a:ln>
              <a:solidFill>
                <a:schemeClr val="tx1"/>
              </a:solidFill>
            </a:ln>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72000" tIns="1872488" rIns="72000" bIns="1872488" numCol="1" spcCol="1270" anchor="ctr" anchorCtr="0">
              <a:noAutofit/>
            </a:bodyPr>
            <a:lstStyle/>
            <a:p>
              <a:pPr marL="0" lvl="0" indent="0" algn="ctr" defTabSz="2178050">
                <a:lnSpc>
                  <a:spcPct val="90000"/>
                </a:lnSpc>
                <a:spcBef>
                  <a:spcPct val="0"/>
                </a:spcBef>
                <a:spcAft>
                  <a:spcPct val="35000"/>
                </a:spcAft>
                <a:buNone/>
              </a:pPr>
              <a:r>
                <a:rPr lang="it-IT" sz="2000" b="1" kern="1200">
                  <a:solidFill>
                    <a:sysClr val="windowText" lastClr="000000"/>
                  </a:solidFill>
                  <a:latin typeface="Times New Roman" panose="02020603050405020304" pitchFamily="18" charset="0"/>
                  <a:cs typeface="Times New Roman" panose="02020603050405020304" pitchFamily="18" charset="0"/>
                </a:rPr>
                <a:t>Cash-out</a:t>
              </a:r>
            </a:p>
            <a:p>
              <a:pPr marL="0" lvl="0" indent="0" algn="ctr" defTabSz="2178050">
                <a:lnSpc>
                  <a:spcPct val="90000"/>
                </a:lnSpc>
                <a:spcBef>
                  <a:spcPct val="0"/>
                </a:spcBef>
                <a:spcAft>
                  <a:spcPct val="35000"/>
                </a:spcAft>
                <a:buNone/>
              </a:pPr>
              <a:r>
                <a:rPr lang="it-IT" sz="2000" b="1" err="1">
                  <a:solidFill>
                    <a:sysClr val="windowText" lastClr="000000"/>
                  </a:solidFill>
                  <a:latin typeface="Times New Roman" panose="02020603050405020304" pitchFamily="18" charset="0"/>
                  <a:cs typeface="Times New Roman" panose="02020603050405020304" pitchFamily="18" charset="0"/>
                </a:rPr>
                <a:t>mergers</a:t>
              </a:r>
              <a:endParaRPr lang="it-IT" sz="5400" b="1" kern="1200">
                <a:solidFill>
                  <a:sysClr val="windowText" lastClr="000000"/>
                </a:solidFill>
                <a:latin typeface="Times New Roman" panose="02020603050405020304" pitchFamily="18" charset="0"/>
                <a:cs typeface="Times New Roman" panose="02020603050405020304" pitchFamily="18" charset="0"/>
              </a:endParaRPr>
            </a:p>
          </p:txBody>
        </p:sp>
      </p:grpSp>
      <p:pic>
        <p:nvPicPr>
          <p:cNvPr id="29" name="Google Shape;246;p37">
            <a:extLst>
              <a:ext uri="{FF2B5EF4-FFF2-40B4-BE49-F238E27FC236}">
                <a16:creationId xmlns:a16="http://schemas.microsoft.com/office/drawing/2014/main" id="{D4EFD3CA-D8F2-1CF2-9DD3-92618E64BF6C}"/>
              </a:ext>
            </a:extLst>
          </p:cNvPr>
          <p:cNvPicPr preferRelativeResize="0"/>
          <p:nvPr/>
        </p:nvPicPr>
        <p:blipFill rotWithShape="1">
          <a:blip r:embed="rId4">
            <a:alphaModFix/>
          </a:blip>
          <a:srcRect l="35852" r="3144" b="38099"/>
          <a:stretch/>
        </p:blipFill>
        <p:spPr>
          <a:xfrm rot="16200000" flipH="1">
            <a:off x="-2956030" y="2956030"/>
            <a:ext cx="10332142" cy="4420081"/>
          </a:xfrm>
          <a:prstGeom prst="rect">
            <a:avLst/>
          </a:prstGeom>
          <a:noFill/>
          <a:ln>
            <a:noFill/>
          </a:ln>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p:cTn id="24" dur="500" fill="hold"/>
                                        <p:tgtEl>
                                          <p:spTgt spid="21"/>
                                        </p:tgtEl>
                                        <p:attrNameLst>
                                          <p:attrName>ppt_w</p:attrName>
                                        </p:attrNameLst>
                                      </p:cBhvr>
                                      <p:tavLst>
                                        <p:tav tm="0">
                                          <p:val>
                                            <p:fltVal val="0"/>
                                          </p:val>
                                        </p:tav>
                                        <p:tav tm="100000">
                                          <p:val>
                                            <p:strVal val="#ppt_w"/>
                                          </p:val>
                                        </p:tav>
                                      </p:tavLst>
                                    </p:anim>
                                    <p:anim calcmode="lin" valueType="num">
                                      <p:cBhvr>
                                        <p:cTn id="25" dur="500" fill="hold"/>
                                        <p:tgtEl>
                                          <p:spTgt spid="21"/>
                                        </p:tgtEl>
                                        <p:attrNameLst>
                                          <p:attrName>ppt_h</p:attrName>
                                        </p:attrNameLst>
                                      </p:cBhvr>
                                      <p:tavLst>
                                        <p:tav tm="0">
                                          <p:val>
                                            <p:fltVal val="0"/>
                                          </p:val>
                                        </p:tav>
                                        <p:tav tm="100000">
                                          <p:val>
                                            <p:strVal val="#ppt_h"/>
                                          </p:val>
                                        </p:tav>
                                      </p:tavLst>
                                    </p:anim>
                                    <p:animEffect transition="in" filter="fade">
                                      <p:cBhvr>
                                        <p:cTn id="2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pic>
        <p:nvPicPr>
          <p:cNvPr id="461" name="Google Shape;461;p46"/>
          <p:cNvPicPr preferRelativeResize="0"/>
          <p:nvPr/>
        </p:nvPicPr>
        <p:blipFill rotWithShape="1">
          <a:blip r:embed="rId3">
            <a:alphaModFix/>
          </a:blip>
          <a:srcRect l="25445" t="44593" b="27218"/>
          <a:stretch/>
        </p:blipFill>
        <p:spPr>
          <a:xfrm flipH="1">
            <a:off x="-8965" y="-15826"/>
            <a:ext cx="18278504" cy="3546235"/>
          </a:xfrm>
          <a:prstGeom prst="rect">
            <a:avLst/>
          </a:prstGeom>
          <a:noFill/>
          <a:ln>
            <a:noFill/>
          </a:ln>
        </p:spPr>
      </p:pic>
      <p:sp>
        <p:nvSpPr>
          <p:cNvPr id="4" name="TextBox 5">
            <a:extLst>
              <a:ext uri="{FF2B5EF4-FFF2-40B4-BE49-F238E27FC236}">
                <a16:creationId xmlns:a16="http://schemas.microsoft.com/office/drawing/2014/main" id="{A97BF6A5-E201-C6D9-BDEF-4AC7670A9C3F}"/>
              </a:ext>
            </a:extLst>
          </p:cNvPr>
          <p:cNvSpPr txBox="1"/>
          <p:nvPr/>
        </p:nvSpPr>
        <p:spPr>
          <a:xfrm>
            <a:off x="1376299" y="964018"/>
            <a:ext cx="4169949" cy="628377"/>
          </a:xfrm>
          <a:prstGeom prst="rect">
            <a:avLst/>
          </a:prstGeom>
        </p:spPr>
        <p:txBody>
          <a:bodyPr wrap="square" lIns="0" tIns="0" rIns="0" bIns="0" rtlCol="0" anchor="t">
            <a:spAutoFit/>
          </a:bodyPr>
          <a:lstStyle/>
          <a:p>
            <a:pPr>
              <a:lnSpc>
                <a:spcPts val="4906"/>
              </a:lnSpc>
              <a:spcBef>
                <a:spcPct val="0"/>
              </a:spcBef>
            </a:pPr>
            <a:r>
              <a:rPr lang="en-US" sz="4300">
                <a:solidFill>
                  <a:schemeClr val="bg1"/>
                </a:solidFill>
                <a:latin typeface="Times New Roman"/>
                <a:cs typeface="Times New Roman"/>
              </a:rPr>
              <a:t>AGENCY COSTS</a:t>
            </a:r>
            <a:endParaRPr lang="it-IT">
              <a:solidFill>
                <a:schemeClr val="bg1"/>
              </a:solidFill>
            </a:endParaRPr>
          </a:p>
        </p:txBody>
      </p:sp>
      <p:sp>
        <p:nvSpPr>
          <p:cNvPr id="5" name="Google Shape;464;p46">
            <a:extLst>
              <a:ext uri="{FF2B5EF4-FFF2-40B4-BE49-F238E27FC236}">
                <a16:creationId xmlns:a16="http://schemas.microsoft.com/office/drawing/2014/main" id="{C626B7B7-E333-B1D6-44DF-D59B0A99F7C0}"/>
              </a:ext>
            </a:extLst>
          </p:cNvPr>
          <p:cNvSpPr txBox="1"/>
          <p:nvPr/>
        </p:nvSpPr>
        <p:spPr>
          <a:xfrm>
            <a:off x="1092675" y="2558062"/>
            <a:ext cx="4737196" cy="1265492"/>
          </a:xfrm>
          <a:prstGeom prst="rect">
            <a:avLst/>
          </a:prstGeom>
          <a:solidFill>
            <a:schemeClr val="tx1"/>
          </a:solidFill>
          <a:ln w="9525" cap="flat" cmpd="sng">
            <a:solidFill>
              <a:schemeClr val="lt1"/>
            </a:solidFill>
            <a:prstDash val="solid"/>
            <a:round/>
            <a:headEnd type="none" w="sm" len="sm"/>
            <a:tailEnd type="none" w="sm" len="sm"/>
          </a:ln>
        </p:spPr>
        <p:txBody>
          <a:bodyPr spcFirstLastPara="1" wrap="square" lIns="0" tIns="135200" rIns="0" bIns="0" anchor="t" anchorCtr="0">
            <a:noAutofit/>
          </a:bodyPr>
          <a:lstStyle/>
          <a:p>
            <a:pPr algn="ctr"/>
            <a:r>
              <a:rPr lang="en" sz="2200">
                <a:solidFill>
                  <a:schemeClr val="lt1"/>
                </a:solidFill>
                <a:latin typeface="Times New Roman"/>
                <a:ea typeface="DM Serif Display"/>
                <a:cs typeface="DM Serif Display"/>
                <a:sym typeface="DM Serif Display"/>
              </a:rPr>
              <a:t>CONTROLLING SHAREHOLDERS </a:t>
            </a:r>
          </a:p>
          <a:p>
            <a:pPr algn="ctr"/>
            <a:r>
              <a:rPr lang="en" sz="2200">
                <a:solidFill>
                  <a:schemeClr val="lt1"/>
                </a:solidFill>
                <a:latin typeface="Times New Roman"/>
                <a:ea typeface="DM Serif Display"/>
                <a:cs typeface="DM Serif Display"/>
                <a:sym typeface="DM Serif Display"/>
              </a:rPr>
              <a:t>VS </a:t>
            </a:r>
          </a:p>
          <a:p>
            <a:pPr algn="ctr"/>
            <a:r>
              <a:rPr lang="en" sz="2200">
                <a:solidFill>
                  <a:schemeClr val="lt1"/>
                </a:solidFill>
                <a:latin typeface="Times New Roman"/>
                <a:ea typeface="DM Serif Display"/>
                <a:cs typeface="DM Serif Display"/>
                <a:sym typeface="DM Serif Display"/>
              </a:rPr>
              <a:t>MINORITY SHAREHOLDERS</a:t>
            </a:r>
            <a:endParaRPr lang="en" sz="2200">
              <a:solidFill>
                <a:schemeClr val="lt1"/>
              </a:solidFill>
              <a:latin typeface="Times New Roman"/>
              <a:ea typeface="DM Serif Display"/>
              <a:cs typeface="DM Serif Display"/>
            </a:endParaRPr>
          </a:p>
          <a:p>
            <a:pPr algn="ctr"/>
            <a:endParaRPr lang="en" sz="2200">
              <a:solidFill>
                <a:schemeClr val="lt1"/>
              </a:solidFill>
              <a:latin typeface="Times New Roman"/>
              <a:ea typeface="DM Serif Display"/>
              <a:cs typeface="DM Serif Display"/>
            </a:endParaRPr>
          </a:p>
        </p:txBody>
      </p:sp>
      <p:sp>
        <p:nvSpPr>
          <p:cNvPr id="7" name="Google Shape;464;p46">
            <a:extLst>
              <a:ext uri="{FF2B5EF4-FFF2-40B4-BE49-F238E27FC236}">
                <a16:creationId xmlns:a16="http://schemas.microsoft.com/office/drawing/2014/main" id="{24987A6E-7B10-42D5-415B-DD65320A3AFF}"/>
              </a:ext>
            </a:extLst>
          </p:cNvPr>
          <p:cNvSpPr txBox="1"/>
          <p:nvPr/>
        </p:nvSpPr>
        <p:spPr>
          <a:xfrm>
            <a:off x="10243976" y="2559008"/>
            <a:ext cx="4737600" cy="1263600"/>
          </a:xfrm>
          <a:prstGeom prst="rect">
            <a:avLst/>
          </a:prstGeom>
          <a:solidFill>
            <a:schemeClr val="tx1"/>
          </a:solidFill>
          <a:ln w="9525" cap="flat" cmpd="sng">
            <a:solidFill>
              <a:schemeClr val="lt1"/>
            </a:solidFill>
            <a:prstDash val="solid"/>
            <a:round/>
            <a:headEnd type="none" w="sm" len="sm"/>
            <a:tailEnd type="none" w="sm" len="sm"/>
          </a:ln>
        </p:spPr>
        <p:txBody>
          <a:bodyPr spcFirstLastPara="1" wrap="square" lIns="0" tIns="135200" rIns="0" bIns="0" anchor="t" anchorCtr="0">
            <a:noAutofit/>
          </a:bodyPr>
          <a:lstStyle/>
          <a:p>
            <a:pPr algn="ctr"/>
            <a:r>
              <a:rPr lang="en" sz="2200">
                <a:solidFill>
                  <a:schemeClr val="lt1"/>
                </a:solidFill>
                <a:latin typeface="Times New Roman"/>
                <a:sym typeface="DM Serif Display"/>
              </a:rPr>
              <a:t>DIRECTORS </a:t>
            </a:r>
          </a:p>
          <a:p>
            <a:pPr algn="ctr"/>
            <a:r>
              <a:rPr lang="en" sz="2200">
                <a:solidFill>
                  <a:schemeClr val="lt1"/>
                </a:solidFill>
                <a:latin typeface="Times New Roman"/>
                <a:sym typeface="DM Serif Display"/>
              </a:rPr>
              <a:t>VS</a:t>
            </a:r>
          </a:p>
          <a:p>
            <a:pPr algn="ctr"/>
            <a:r>
              <a:rPr lang="en" sz="2200">
                <a:solidFill>
                  <a:schemeClr val="lt1"/>
                </a:solidFill>
                <a:latin typeface="Times New Roman"/>
                <a:sym typeface="DM Serif Display"/>
              </a:rPr>
              <a:t>MINORITY SHAREHOLDERS</a:t>
            </a:r>
            <a:endParaRPr lang="en" sz="2200">
              <a:solidFill>
                <a:schemeClr val="lt1"/>
              </a:solidFill>
              <a:latin typeface="Times New Roman"/>
            </a:endParaRPr>
          </a:p>
          <a:p>
            <a:pPr algn="ctr"/>
            <a:endParaRPr lang="en" sz="2400">
              <a:solidFill>
                <a:schemeClr val="lt1"/>
              </a:solidFill>
              <a:latin typeface="Times New Roman"/>
              <a:ea typeface="DM Serif Display"/>
              <a:cs typeface="DM Serif Display"/>
            </a:endParaRPr>
          </a:p>
        </p:txBody>
      </p:sp>
      <p:sp>
        <p:nvSpPr>
          <p:cNvPr id="12" name="CasellaDiTesto 11">
            <a:extLst>
              <a:ext uri="{FF2B5EF4-FFF2-40B4-BE49-F238E27FC236}">
                <a16:creationId xmlns:a16="http://schemas.microsoft.com/office/drawing/2014/main" id="{524FAE70-7F2F-8F15-3492-B80E2E01CF6F}"/>
              </a:ext>
            </a:extLst>
          </p:cNvPr>
          <p:cNvSpPr txBox="1"/>
          <p:nvPr/>
        </p:nvSpPr>
        <p:spPr>
          <a:xfrm>
            <a:off x="682895" y="4341316"/>
            <a:ext cx="5811479" cy="534492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20000"/>
              </a:lnSpc>
            </a:pPr>
            <a:r>
              <a:rPr lang="en-US" sz="2200">
                <a:latin typeface="Times New Roman"/>
                <a:ea typeface="Calibri"/>
                <a:cs typeface="Calibri"/>
              </a:rPr>
              <a:t>The majority aims to maximise the effectiveness of its investments, creating the best environment in which managers and directors can operate. Mergers by cash-out certainly could create several advantages from this point of view, but with the risk of generating </a:t>
            </a:r>
            <a:r>
              <a:rPr lang="en-US" sz="2200" b="1">
                <a:latin typeface="Times New Roman"/>
                <a:ea typeface="Calibri"/>
                <a:cs typeface="Calibri"/>
              </a:rPr>
              <a:t>injustices</a:t>
            </a:r>
            <a:r>
              <a:rPr lang="en-US" sz="2200">
                <a:latin typeface="Times New Roman"/>
                <a:ea typeface="Calibri"/>
                <a:cs typeface="Calibri"/>
              </a:rPr>
              <a:t> for the minority: </a:t>
            </a:r>
          </a:p>
          <a:p>
            <a:pPr marL="342900" indent="-342900">
              <a:lnSpc>
                <a:spcPct val="120000"/>
              </a:lnSpc>
              <a:buFont typeface="Arial" panose="020B0604020202020204" pitchFamily="34" charset="0"/>
              <a:buChar char="•"/>
            </a:pPr>
            <a:r>
              <a:rPr lang="en-US" sz="2200">
                <a:latin typeface="Times New Roman"/>
                <a:ea typeface="Calibri"/>
                <a:cs typeface="Calibri"/>
              </a:rPr>
              <a:t>Squeezed out of the company;</a:t>
            </a:r>
          </a:p>
          <a:p>
            <a:pPr marL="342900" indent="-342900">
              <a:lnSpc>
                <a:spcPct val="120000"/>
              </a:lnSpc>
              <a:buFont typeface="Arial" panose="020B0604020202020204" pitchFamily="34" charset="0"/>
              <a:buChar char="•"/>
            </a:pPr>
            <a:r>
              <a:rPr lang="en-US" sz="2200">
                <a:latin typeface="Times New Roman"/>
                <a:ea typeface="Calibri"/>
                <a:cs typeface="Calibri"/>
              </a:rPr>
              <a:t>Lose future share of profits;</a:t>
            </a:r>
          </a:p>
          <a:p>
            <a:pPr marL="342900" indent="-342900">
              <a:lnSpc>
                <a:spcPct val="120000"/>
              </a:lnSpc>
              <a:buFont typeface="Arial" panose="020B0604020202020204" pitchFamily="34" charset="0"/>
              <a:buChar char="•"/>
            </a:pPr>
            <a:r>
              <a:rPr lang="en-US" sz="2200">
                <a:latin typeface="Times New Roman"/>
                <a:ea typeface="Calibri"/>
                <a:cs typeface="Calibri"/>
              </a:rPr>
              <a:t>Risk of receiving an unfair price due to the absence of </a:t>
            </a:r>
            <a:r>
              <a:rPr lang="en-US" sz="2200" b="1">
                <a:latin typeface="Times New Roman"/>
                <a:ea typeface="Calibri"/>
                <a:cs typeface="Calibri"/>
              </a:rPr>
              <a:t>bargaining power </a:t>
            </a:r>
            <a:r>
              <a:rPr lang="en-US" sz="2200">
                <a:latin typeface="Times New Roman"/>
                <a:ea typeface="Calibri"/>
                <a:cs typeface="Calibri"/>
              </a:rPr>
              <a:t>in the transaction.</a:t>
            </a:r>
          </a:p>
          <a:p>
            <a:pPr>
              <a:lnSpc>
                <a:spcPct val="120000"/>
              </a:lnSpc>
            </a:pPr>
            <a:r>
              <a:rPr lang="en-US" sz="2200">
                <a:latin typeface="Times New Roman"/>
                <a:ea typeface="Calibri"/>
                <a:cs typeface="Calibri"/>
              </a:rPr>
              <a:t>(These points will be discussed later, in the pros &amp; cons slide).</a:t>
            </a:r>
            <a:endParaRPr lang="en-US" sz="2200">
              <a:cs typeface="Calibri"/>
            </a:endParaRPr>
          </a:p>
        </p:txBody>
      </p:sp>
      <p:sp>
        <p:nvSpPr>
          <p:cNvPr id="13" name="CasellaDiTesto 12">
            <a:extLst>
              <a:ext uri="{FF2B5EF4-FFF2-40B4-BE49-F238E27FC236}">
                <a16:creationId xmlns:a16="http://schemas.microsoft.com/office/drawing/2014/main" id="{21871D69-CC17-CB20-06F1-9FA2A0374D18}"/>
              </a:ext>
            </a:extLst>
          </p:cNvPr>
          <p:cNvSpPr txBox="1"/>
          <p:nvPr/>
        </p:nvSpPr>
        <p:spPr>
          <a:xfrm>
            <a:off x="7909802" y="4341316"/>
            <a:ext cx="4461450" cy="3306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20000"/>
              </a:lnSpc>
            </a:pPr>
            <a:r>
              <a:rPr lang="en-GB" sz="2200" dirty="0">
                <a:latin typeface="Times New Roman"/>
                <a:ea typeface="+mn-lt"/>
                <a:cs typeface="+mn-lt"/>
              </a:rPr>
              <a:t>In short-form mergers, being the BoD </a:t>
            </a:r>
            <a:r>
              <a:rPr lang="en-GB" sz="2200" b="1" dirty="0">
                <a:latin typeface="Times New Roman"/>
                <a:ea typeface="+mn-lt"/>
                <a:cs typeface="+mn-lt"/>
              </a:rPr>
              <a:t>bypassed</a:t>
            </a:r>
            <a:r>
              <a:rPr lang="en-GB" sz="2200" dirty="0">
                <a:latin typeface="Times New Roman"/>
                <a:ea typeface="+mn-lt"/>
                <a:cs typeface="+mn-lt"/>
              </a:rPr>
              <a:t> through a tender offer directly addressed to the minority, the latter can tender at a lower price per share (the minority shareholders suffer a </a:t>
            </a:r>
            <a:r>
              <a:rPr lang="en-GB" sz="2200" b="1" dirty="0">
                <a:latin typeface="Times New Roman"/>
                <a:ea typeface="+mn-lt"/>
                <a:cs typeface="+mn-lt"/>
              </a:rPr>
              <a:t>prisoner’s dilemma</a:t>
            </a:r>
            <a:r>
              <a:rPr lang="en-GB" sz="2200" dirty="0">
                <a:latin typeface="Times New Roman"/>
                <a:ea typeface="+mn-lt"/>
                <a:cs typeface="+mn-lt"/>
              </a:rPr>
              <a:t>) than what could have been negotiated by the BoD.</a:t>
            </a:r>
          </a:p>
        </p:txBody>
      </p:sp>
      <p:sp>
        <p:nvSpPr>
          <p:cNvPr id="14" name="CasellaDiTesto 13">
            <a:extLst>
              <a:ext uri="{FF2B5EF4-FFF2-40B4-BE49-F238E27FC236}">
                <a16:creationId xmlns:a16="http://schemas.microsoft.com/office/drawing/2014/main" id="{4CD65572-340F-960C-436B-CDDA927AB7D5}"/>
              </a:ext>
            </a:extLst>
          </p:cNvPr>
          <p:cNvSpPr txBox="1"/>
          <p:nvPr/>
        </p:nvSpPr>
        <p:spPr>
          <a:xfrm>
            <a:off x="13143654" y="4330765"/>
            <a:ext cx="4610939" cy="29007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20000"/>
              </a:lnSpc>
            </a:pPr>
            <a:r>
              <a:rPr lang="en-GB" sz="2200">
                <a:latin typeface="Times New Roman"/>
                <a:ea typeface="+mn-lt"/>
                <a:cs typeface="+mn-lt"/>
              </a:rPr>
              <a:t>In long-form mergers, </a:t>
            </a:r>
            <a:r>
              <a:rPr lang="en-GB" sz="2200" err="1">
                <a:latin typeface="Times New Roman"/>
                <a:ea typeface="+mn-lt"/>
                <a:cs typeface="+mn-lt"/>
              </a:rPr>
              <a:t>BoD</a:t>
            </a:r>
            <a:r>
              <a:rPr lang="en-GB" sz="2200">
                <a:latin typeface="Times New Roman"/>
                <a:ea typeface="+mn-lt"/>
                <a:cs typeface="+mn-lt"/>
              </a:rPr>
              <a:t> has a crucial role in negotiating the deal and can follow </a:t>
            </a:r>
            <a:r>
              <a:rPr lang="en-GB" sz="2200" b="1">
                <a:latin typeface="Times New Roman"/>
                <a:ea typeface="+mn-lt"/>
                <a:cs typeface="+mn-lt"/>
              </a:rPr>
              <a:t>personal interests</a:t>
            </a:r>
            <a:r>
              <a:rPr lang="en-GB" sz="2200">
                <a:latin typeface="Times New Roman"/>
                <a:ea typeface="+mn-lt"/>
                <a:cs typeface="+mn-lt"/>
              </a:rPr>
              <a:t> (</a:t>
            </a:r>
            <a:r>
              <a:rPr lang="en-GB" sz="2200" i="1">
                <a:latin typeface="Times New Roman"/>
                <a:ea typeface="+mn-lt"/>
                <a:cs typeface="+mn-lt"/>
              </a:rPr>
              <a:t>e.g. empire building, higher status or income</a:t>
            </a:r>
            <a:r>
              <a:rPr lang="en-GB" sz="2200">
                <a:latin typeface="Times New Roman"/>
                <a:ea typeface="+mn-lt"/>
                <a:cs typeface="+mn-lt"/>
              </a:rPr>
              <a:t>) or exclusively the ones of the controlling shareholders, at the expense of the minority.</a:t>
            </a:r>
            <a:endParaRPr lang="it-IT">
              <a:latin typeface="Times New Roman"/>
              <a:ea typeface="+mn-lt"/>
              <a:cs typeface="+mn-lt"/>
            </a:endParaRPr>
          </a:p>
        </p:txBody>
      </p:sp>
      <p:cxnSp>
        <p:nvCxnSpPr>
          <p:cNvPr id="31" name="Connettore 1 30">
            <a:extLst>
              <a:ext uri="{FF2B5EF4-FFF2-40B4-BE49-F238E27FC236}">
                <a16:creationId xmlns:a16="http://schemas.microsoft.com/office/drawing/2014/main" id="{C2B168AE-E868-EA7C-D750-78FA39FA8FB0}"/>
              </a:ext>
            </a:extLst>
          </p:cNvPr>
          <p:cNvCxnSpPr/>
          <p:nvPr/>
        </p:nvCxnSpPr>
        <p:spPr>
          <a:xfrm>
            <a:off x="7086600" y="4367873"/>
            <a:ext cx="0" cy="5279571"/>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pic>
        <p:nvPicPr>
          <p:cNvPr id="4098" name="Picture 2" descr="50+ Majority Minority Illustrations, Royalty-Free Vector ...">
            <a:extLst>
              <a:ext uri="{FF2B5EF4-FFF2-40B4-BE49-F238E27FC236}">
                <a16:creationId xmlns:a16="http://schemas.microsoft.com/office/drawing/2014/main" id="{E2E9BDC6-701C-0B68-196F-624B781E998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14313540" y="7106308"/>
            <a:ext cx="4531582" cy="302105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Bias, inequality, partial, unfair, unjust icon - Download on Iconfinder">
            <a:extLst>
              <a:ext uri="{FF2B5EF4-FFF2-40B4-BE49-F238E27FC236}">
                <a16:creationId xmlns:a16="http://schemas.microsoft.com/office/drawing/2014/main" id="{64582E3F-E612-ECA4-05D9-49D03CB8CC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296575" y="7964832"/>
            <a:ext cx="1548994" cy="1548994"/>
          </a:xfrm>
          <a:prstGeom prst="rect">
            <a:avLst/>
          </a:prstGeom>
          <a:noFill/>
          <a:extLst>
            <a:ext uri="{909E8E84-426E-40DD-AFC4-6F175D3DCCD1}">
              <a14:hiddenFill xmlns:a14="http://schemas.microsoft.com/office/drawing/2010/main">
                <a:solidFill>
                  <a:srgbClr val="FFFFFF"/>
                </a:solidFill>
              </a14:hiddenFill>
            </a:ext>
          </a:extLst>
        </p:spPr>
      </p:pic>
      <p:sp>
        <p:nvSpPr>
          <p:cNvPr id="33" name="CasellaDiTesto 32">
            <a:extLst>
              <a:ext uri="{FF2B5EF4-FFF2-40B4-BE49-F238E27FC236}">
                <a16:creationId xmlns:a16="http://schemas.microsoft.com/office/drawing/2014/main" id="{B7F5AAEF-3CD6-B612-DE6B-39643C43602C}"/>
              </a:ext>
            </a:extLst>
          </p:cNvPr>
          <p:cNvSpPr txBox="1"/>
          <p:nvPr/>
        </p:nvSpPr>
        <p:spPr>
          <a:xfrm>
            <a:off x="7909802" y="7727992"/>
            <a:ext cx="4343005" cy="1015663"/>
          </a:xfrm>
          <a:prstGeom prst="rect">
            <a:avLst/>
          </a:prstGeom>
          <a:noFill/>
        </p:spPr>
        <p:txBody>
          <a:bodyPr wrap="square">
            <a:spAutoFit/>
          </a:bodyPr>
          <a:lstStyle/>
          <a:p>
            <a:r>
              <a:rPr lang="en-GB" sz="2000">
                <a:latin typeface="Times New Roman"/>
                <a:ea typeface="+mn-lt"/>
                <a:cs typeface="+mn-lt"/>
              </a:rPr>
              <a:t>e.g. Kahn v. Lynch (1993) the BoD of the subsidiary was threatened through a hostile tender offer.</a:t>
            </a:r>
            <a:endParaRPr lang="it-IT" sz="2000"/>
          </a:p>
        </p:txBody>
      </p:sp>
      <p:pic>
        <p:nvPicPr>
          <p:cNvPr id="4102" name="Picture 6" descr="History, recent, repeat, replay icon - Download on Iconfinder">
            <a:extLst>
              <a:ext uri="{FF2B5EF4-FFF2-40B4-BE49-F238E27FC236}">
                <a16:creationId xmlns:a16="http://schemas.microsoft.com/office/drawing/2014/main" id="{86C040CC-5DF3-F53B-71E2-ED008A56BD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64918" y="7880365"/>
            <a:ext cx="587713" cy="587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782681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p:cTn id="19" dur="500" fill="hold"/>
                                        <p:tgtEl>
                                          <p:spTgt spid="31"/>
                                        </p:tgtEl>
                                        <p:attrNameLst>
                                          <p:attrName>ppt_w</p:attrName>
                                        </p:attrNameLst>
                                      </p:cBhvr>
                                      <p:tavLst>
                                        <p:tav tm="0">
                                          <p:val>
                                            <p:fltVal val="0"/>
                                          </p:val>
                                        </p:tav>
                                        <p:tav tm="100000">
                                          <p:val>
                                            <p:strVal val="#ppt_w"/>
                                          </p:val>
                                        </p:tav>
                                      </p:tavLst>
                                    </p:anim>
                                    <p:anim calcmode="lin" valueType="num">
                                      <p:cBhvr>
                                        <p:cTn id="20" dur="500" fill="hold"/>
                                        <p:tgtEl>
                                          <p:spTgt spid="31"/>
                                        </p:tgtEl>
                                        <p:attrNameLst>
                                          <p:attrName>ppt_h</p:attrName>
                                        </p:attrNameLst>
                                      </p:cBhvr>
                                      <p:tavLst>
                                        <p:tav tm="0">
                                          <p:val>
                                            <p:fltVal val="0"/>
                                          </p:val>
                                        </p:tav>
                                        <p:tav tm="100000">
                                          <p:val>
                                            <p:strVal val="#ppt_h"/>
                                          </p:val>
                                        </p:tav>
                                      </p:tavLst>
                                    </p:anim>
                                    <p:animEffect transition="in" filter="fade">
                                      <p:cBhvr>
                                        <p:cTn id="21" dur="500"/>
                                        <p:tgtEl>
                                          <p:spTgt spid="31"/>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p:cTn id="26" dur="500" fill="hold"/>
                                        <p:tgtEl>
                                          <p:spTgt spid="12"/>
                                        </p:tgtEl>
                                        <p:attrNameLst>
                                          <p:attrName>ppt_w</p:attrName>
                                        </p:attrNameLst>
                                      </p:cBhvr>
                                      <p:tavLst>
                                        <p:tav tm="0">
                                          <p:val>
                                            <p:fltVal val="0"/>
                                          </p:val>
                                        </p:tav>
                                        <p:tav tm="100000">
                                          <p:val>
                                            <p:strVal val="#ppt_w"/>
                                          </p:val>
                                        </p:tav>
                                      </p:tavLst>
                                    </p:anim>
                                    <p:anim calcmode="lin" valueType="num">
                                      <p:cBhvr>
                                        <p:cTn id="27" dur="500" fill="hold"/>
                                        <p:tgtEl>
                                          <p:spTgt spid="12"/>
                                        </p:tgtEl>
                                        <p:attrNameLst>
                                          <p:attrName>ppt_h</p:attrName>
                                        </p:attrNameLst>
                                      </p:cBhvr>
                                      <p:tavLst>
                                        <p:tav tm="0">
                                          <p:val>
                                            <p:fltVal val="0"/>
                                          </p:val>
                                        </p:tav>
                                        <p:tav tm="100000">
                                          <p:val>
                                            <p:strVal val="#ppt_h"/>
                                          </p:val>
                                        </p:tav>
                                      </p:tavLst>
                                    </p:anim>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4102"/>
                                        </p:tgtEl>
                                        <p:attrNameLst>
                                          <p:attrName>style.visibility</p:attrName>
                                        </p:attrNameLst>
                                      </p:cBhvr>
                                      <p:to>
                                        <p:strVal val="visible"/>
                                      </p:to>
                                    </p:set>
                                    <p:anim calcmode="lin" valueType="num">
                                      <p:cBhvr>
                                        <p:cTn id="33" dur="500" fill="hold"/>
                                        <p:tgtEl>
                                          <p:spTgt spid="4102"/>
                                        </p:tgtEl>
                                        <p:attrNameLst>
                                          <p:attrName>ppt_w</p:attrName>
                                        </p:attrNameLst>
                                      </p:cBhvr>
                                      <p:tavLst>
                                        <p:tav tm="0">
                                          <p:val>
                                            <p:fltVal val="0"/>
                                          </p:val>
                                        </p:tav>
                                        <p:tav tm="100000">
                                          <p:val>
                                            <p:strVal val="#ppt_w"/>
                                          </p:val>
                                        </p:tav>
                                      </p:tavLst>
                                    </p:anim>
                                    <p:anim calcmode="lin" valueType="num">
                                      <p:cBhvr>
                                        <p:cTn id="34" dur="500" fill="hold"/>
                                        <p:tgtEl>
                                          <p:spTgt spid="4102"/>
                                        </p:tgtEl>
                                        <p:attrNameLst>
                                          <p:attrName>ppt_h</p:attrName>
                                        </p:attrNameLst>
                                      </p:cBhvr>
                                      <p:tavLst>
                                        <p:tav tm="0">
                                          <p:val>
                                            <p:fltVal val="0"/>
                                          </p:val>
                                        </p:tav>
                                        <p:tav tm="100000">
                                          <p:val>
                                            <p:strVal val="#ppt_h"/>
                                          </p:val>
                                        </p:tav>
                                      </p:tavLst>
                                    </p:anim>
                                    <p:animEffect transition="in" filter="fade">
                                      <p:cBhvr>
                                        <p:cTn id="35" dur="500"/>
                                        <p:tgtEl>
                                          <p:spTgt spid="4102"/>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33"/>
                                        </p:tgtEl>
                                        <p:attrNameLst>
                                          <p:attrName>style.visibility</p:attrName>
                                        </p:attrNameLst>
                                      </p:cBhvr>
                                      <p:to>
                                        <p:strVal val="visible"/>
                                      </p:to>
                                    </p:set>
                                    <p:anim calcmode="lin" valueType="num">
                                      <p:cBhvr>
                                        <p:cTn id="38" dur="500" fill="hold"/>
                                        <p:tgtEl>
                                          <p:spTgt spid="33"/>
                                        </p:tgtEl>
                                        <p:attrNameLst>
                                          <p:attrName>ppt_w</p:attrName>
                                        </p:attrNameLst>
                                      </p:cBhvr>
                                      <p:tavLst>
                                        <p:tav tm="0">
                                          <p:val>
                                            <p:fltVal val="0"/>
                                          </p:val>
                                        </p:tav>
                                        <p:tav tm="100000">
                                          <p:val>
                                            <p:strVal val="#ppt_w"/>
                                          </p:val>
                                        </p:tav>
                                      </p:tavLst>
                                    </p:anim>
                                    <p:anim calcmode="lin" valueType="num">
                                      <p:cBhvr>
                                        <p:cTn id="39" dur="500" fill="hold"/>
                                        <p:tgtEl>
                                          <p:spTgt spid="33"/>
                                        </p:tgtEl>
                                        <p:attrNameLst>
                                          <p:attrName>ppt_h</p:attrName>
                                        </p:attrNameLst>
                                      </p:cBhvr>
                                      <p:tavLst>
                                        <p:tav tm="0">
                                          <p:val>
                                            <p:fltVal val="0"/>
                                          </p:val>
                                        </p:tav>
                                        <p:tav tm="100000">
                                          <p:val>
                                            <p:strVal val="#ppt_h"/>
                                          </p:val>
                                        </p:tav>
                                      </p:tavLst>
                                    </p:anim>
                                    <p:animEffect transition="in" filter="fade">
                                      <p:cBhvr>
                                        <p:cTn id="40" dur="500"/>
                                        <p:tgtEl>
                                          <p:spTgt spid="33"/>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p:cTn id="43" dur="500" fill="hold"/>
                                        <p:tgtEl>
                                          <p:spTgt spid="13"/>
                                        </p:tgtEl>
                                        <p:attrNameLst>
                                          <p:attrName>ppt_w</p:attrName>
                                        </p:attrNameLst>
                                      </p:cBhvr>
                                      <p:tavLst>
                                        <p:tav tm="0">
                                          <p:val>
                                            <p:fltVal val="0"/>
                                          </p:val>
                                        </p:tav>
                                        <p:tav tm="100000">
                                          <p:val>
                                            <p:strVal val="#ppt_w"/>
                                          </p:val>
                                        </p:tav>
                                      </p:tavLst>
                                    </p:anim>
                                    <p:anim calcmode="lin" valueType="num">
                                      <p:cBhvr>
                                        <p:cTn id="44" dur="500" fill="hold"/>
                                        <p:tgtEl>
                                          <p:spTgt spid="13"/>
                                        </p:tgtEl>
                                        <p:attrNameLst>
                                          <p:attrName>ppt_h</p:attrName>
                                        </p:attrNameLst>
                                      </p:cBhvr>
                                      <p:tavLst>
                                        <p:tav tm="0">
                                          <p:val>
                                            <p:fltVal val="0"/>
                                          </p:val>
                                        </p:tav>
                                        <p:tav tm="100000">
                                          <p:val>
                                            <p:strVal val="#ppt_h"/>
                                          </p:val>
                                        </p:tav>
                                      </p:tavLst>
                                    </p:anim>
                                    <p:animEffect transition="in" filter="fade">
                                      <p:cBhvr>
                                        <p:cTn id="45" dur="500"/>
                                        <p:tgtEl>
                                          <p:spTgt spid="13"/>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 calcmode="lin" valueType="num">
                                      <p:cBhvr>
                                        <p:cTn id="48" dur="500" fill="hold"/>
                                        <p:tgtEl>
                                          <p:spTgt spid="14"/>
                                        </p:tgtEl>
                                        <p:attrNameLst>
                                          <p:attrName>ppt_w</p:attrName>
                                        </p:attrNameLst>
                                      </p:cBhvr>
                                      <p:tavLst>
                                        <p:tav tm="0">
                                          <p:val>
                                            <p:fltVal val="0"/>
                                          </p:val>
                                        </p:tav>
                                        <p:tav tm="100000">
                                          <p:val>
                                            <p:strVal val="#ppt_w"/>
                                          </p:val>
                                        </p:tav>
                                      </p:tavLst>
                                    </p:anim>
                                    <p:anim calcmode="lin" valueType="num">
                                      <p:cBhvr>
                                        <p:cTn id="49" dur="500" fill="hold"/>
                                        <p:tgtEl>
                                          <p:spTgt spid="14"/>
                                        </p:tgtEl>
                                        <p:attrNameLst>
                                          <p:attrName>ppt_h</p:attrName>
                                        </p:attrNameLst>
                                      </p:cBhvr>
                                      <p:tavLst>
                                        <p:tav tm="0">
                                          <p:val>
                                            <p:fltVal val="0"/>
                                          </p:val>
                                        </p:tav>
                                        <p:tav tm="100000">
                                          <p:val>
                                            <p:strVal val="#ppt_h"/>
                                          </p:val>
                                        </p:tav>
                                      </p:tavLst>
                                    </p:anim>
                                    <p:animEffect transition="in" filter="fade">
                                      <p:cBhvr>
                                        <p:cTn id="50" dur="500"/>
                                        <p:tgtEl>
                                          <p:spTgt spid="14"/>
                                        </p:tgtEl>
                                      </p:cBhvr>
                                    </p:animEffect>
                                  </p:childTnLst>
                                </p:cTn>
                              </p:par>
                              <p:par>
                                <p:cTn id="51" presetID="53" presetClass="entr" presetSubtype="16" fill="hold" nodeType="withEffect">
                                  <p:stCondLst>
                                    <p:cond delay="0"/>
                                  </p:stCondLst>
                                  <p:childTnLst>
                                    <p:set>
                                      <p:cBhvr>
                                        <p:cTn id="52" dur="1" fill="hold">
                                          <p:stCondLst>
                                            <p:cond delay="0"/>
                                          </p:stCondLst>
                                        </p:cTn>
                                        <p:tgtEl>
                                          <p:spTgt spid="4100"/>
                                        </p:tgtEl>
                                        <p:attrNameLst>
                                          <p:attrName>style.visibility</p:attrName>
                                        </p:attrNameLst>
                                      </p:cBhvr>
                                      <p:to>
                                        <p:strVal val="visible"/>
                                      </p:to>
                                    </p:set>
                                    <p:anim calcmode="lin" valueType="num">
                                      <p:cBhvr>
                                        <p:cTn id="53" dur="500" fill="hold"/>
                                        <p:tgtEl>
                                          <p:spTgt spid="4100"/>
                                        </p:tgtEl>
                                        <p:attrNameLst>
                                          <p:attrName>ppt_w</p:attrName>
                                        </p:attrNameLst>
                                      </p:cBhvr>
                                      <p:tavLst>
                                        <p:tav tm="0">
                                          <p:val>
                                            <p:fltVal val="0"/>
                                          </p:val>
                                        </p:tav>
                                        <p:tav tm="100000">
                                          <p:val>
                                            <p:strVal val="#ppt_w"/>
                                          </p:val>
                                        </p:tav>
                                      </p:tavLst>
                                    </p:anim>
                                    <p:anim calcmode="lin" valueType="num">
                                      <p:cBhvr>
                                        <p:cTn id="54" dur="500" fill="hold"/>
                                        <p:tgtEl>
                                          <p:spTgt spid="4100"/>
                                        </p:tgtEl>
                                        <p:attrNameLst>
                                          <p:attrName>ppt_h</p:attrName>
                                        </p:attrNameLst>
                                      </p:cBhvr>
                                      <p:tavLst>
                                        <p:tav tm="0">
                                          <p:val>
                                            <p:fltVal val="0"/>
                                          </p:val>
                                        </p:tav>
                                        <p:tav tm="100000">
                                          <p:val>
                                            <p:strVal val="#ppt_h"/>
                                          </p:val>
                                        </p:tav>
                                      </p:tavLst>
                                    </p:anim>
                                    <p:animEffect transition="in" filter="fade">
                                      <p:cBhvr>
                                        <p:cTn id="55" dur="500"/>
                                        <p:tgtEl>
                                          <p:spTgt spid="4100"/>
                                        </p:tgtEl>
                                      </p:cBhvr>
                                    </p:animEffect>
                                  </p:childTnLst>
                                </p:cTn>
                              </p:par>
                              <p:par>
                                <p:cTn id="56" presetID="53" presetClass="entr" presetSubtype="16" fill="hold" nodeType="withEffect">
                                  <p:stCondLst>
                                    <p:cond delay="0"/>
                                  </p:stCondLst>
                                  <p:childTnLst>
                                    <p:set>
                                      <p:cBhvr>
                                        <p:cTn id="57" dur="1" fill="hold">
                                          <p:stCondLst>
                                            <p:cond delay="0"/>
                                          </p:stCondLst>
                                        </p:cTn>
                                        <p:tgtEl>
                                          <p:spTgt spid="4098"/>
                                        </p:tgtEl>
                                        <p:attrNameLst>
                                          <p:attrName>style.visibility</p:attrName>
                                        </p:attrNameLst>
                                      </p:cBhvr>
                                      <p:to>
                                        <p:strVal val="visible"/>
                                      </p:to>
                                    </p:set>
                                    <p:anim calcmode="lin" valueType="num">
                                      <p:cBhvr>
                                        <p:cTn id="58" dur="500" fill="hold"/>
                                        <p:tgtEl>
                                          <p:spTgt spid="4098"/>
                                        </p:tgtEl>
                                        <p:attrNameLst>
                                          <p:attrName>ppt_w</p:attrName>
                                        </p:attrNameLst>
                                      </p:cBhvr>
                                      <p:tavLst>
                                        <p:tav tm="0">
                                          <p:val>
                                            <p:fltVal val="0"/>
                                          </p:val>
                                        </p:tav>
                                        <p:tav tm="100000">
                                          <p:val>
                                            <p:strVal val="#ppt_w"/>
                                          </p:val>
                                        </p:tav>
                                      </p:tavLst>
                                    </p:anim>
                                    <p:anim calcmode="lin" valueType="num">
                                      <p:cBhvr>
                                        <p:cTn id="59" dur="500" fill="hold"/>
                                        <p:tgtEl>
                                          <p:spTgt spid="4098"/>
                                        </p:tgtEl>
                                        <p:attrNameLst>
                                          <p:attrName>ppt_h</p:attrName>
                                        </p:attrNameLst>
                                      </p:cBhvr>
                                      <p:tavLst>
                                        <p:tav tm="0">
                                          <p:val>
                                            <p:fltVal val="0"/>
                                          </p:val>
                                        </p:tav>
                                        <p:tav tm="100000">
                                          <p:val>
                                            <p:strVal val="#ppt_h"/>
                                          </p:val>
                                        </p:tav>
                                      </p:tavLst>
                                    </p:anim>
                                    <p:animEffect transition="in" filter="fade">
                                      <p:cBhvr>
                                        <p:cTn id="60"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2" grpId="0"/>
      <p:bldP spid="13" grpId="0"/>
      <p:bldP spid="14" grpId="0"/>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A7A5A843-FA60-4B26-4E5A-EAE2C6B66A6F}"/>
              </a:ext>
            </a:extLst>
          </p:cNvPr>
          <p:cNvPicPr>
            <a:picLocks noChangeAspect="1"/>
          </p:cNvPicPr>
          <p:nvPr/>
        </p:nvPicPr>
        <p:blipFill>
          <a:blip r:embed="rId2">
            <a:alphaModFix amt="85000"/>
          </a:blip>
          <a:srcRect t="3139" b="12511"/>
          <a:stretch>
            <a:fillRect/>
          </a:stretch>
        </p:blipFill>
        <p:spPr>
          <a:xfrm>
            <a:off x="0" y="0"/>
            <a:ext cx="18288000" cy="10287000"/>
          </a:xfrm>
          <a:prstGeom prst="rect">
            <a:avLst/>
          </a:prstGeom>
        </p:spPr>
      </p:pic>
      <p:sp>
        <p:nvSpPr>
          <p:cNvPr id="7" name="TextBox 2">
            <a:extLst>
              <a:ext uri="{FF2B5EF4-FFF2-40B4-BE49-F238E27FC236}">
                <a16:creationId xmlns:a16="http://schemas.microsoft.com/office/drawing/2014/main" id="{CCB88F94-94BD-11C2-EACA-CE8A512AC89E}"/>
              </a:ext>
            </a:extLst>
          </p:cNvPr>
          <p:cNvSpPr txBox="1"/>
          <p:nvPr/>
        </p:nvSpPr>
        <p:spPr>
          <a:xfrm>
            <a:off x="1517441" y="2373511"/>
            <a:ext cx="11155564" cy="2769989"/>
          </a:xfrm>
          <a:prstGeom prst="rect">
            <a:avLst/>
          </a:prstGeom>
        </p:spPr>
        <p:txBody>
          <a:bodyPr wrap="square" lIns="0" tIns="0" rIns="0" bIns="0" rtlCol="0" anchor="t">
            <a:spAutoFit/>
          </a:bodyPr>
          <a:lstStyle/>
          <a:p>
            <a:r>
              <a:rPr lang="en-US" sz="3600">
                <a:solidFill>
                  <a:schemeClr val="bg1"/>
                </a:solidFill>
                <a:latin typeface="Times New Roman"/>
                <a:cs typeface="Times New Roman"/>
              </a:rPr>
              <a:t>A majority has already been obtained and the </a:t>
            </a:r>
            <a:r>
              <a:rPr lang="en-US" sz="3600" err="1">
                <a:solidFill>
                  <a:schemeClr val="bg1"/>
                </a:solidFill>
                <a:latin typeface="Times New Roman"/>
                <a:cs typeface="Times New Roman"/>
              </a:rPr>
              <a:t>BoD</a:t>
            </a:r>
            <a:r>
              <a:rPr lang="en-US" sz="3600">
                <a:solidFill>
                  <a:schemeClr val="bg1"/>
                </a:solidFill>
                <a:latin typeface="Times New Roman"/>
                <a:cs typeface="Times New Roman"/>
              </a:rPr>
              <a:t> has negotiated the agreement. Each share receives a price equal to market price plus a </a:t>
            </a:r>
            <a:r>
              <a:rPr lang="en-US" sz="3600" b="1">
                <a:solidFill>
                  <a:schemeClr val="bg1"/>
                </a:solidFill>
                <a:latin typeface="Times New Roman"/>
                <a:cs typeface="Times New Roman"/>
              </a:rPr>
              <a:t>premium</a:t>
            </a:r>
            <a:r>
              <a:rPr lang="en-US" sz="3600">
                <a:solidFill>
                  <a:schemeClr val="bg1"/>
                </a:solidFill>
                <a:latin typeface="Times New Roman"/>
                <a:cs typeface="Times New Roman"/>
              </a:rPr>
              <a:t> of 10% </a:t>
            </a:r>
            <a:r>
              <a:rPr lang="en-US" sz="3600" b="1">
                <a:solidFill>
                  <a:schemeClr val="bg1"/>
                </a:solidFill>
                <a:latin typeface="Times New Roman"/>
                <a:cs typeface="Times New Roman"/>
              </a:rPr>
              <a:t>without</a:t>
            </a:r>
            <a:r>
              <a:rPr lang="en-US" sz="3600">
                <a:solidFill>
                  <a:schemeClr val="bg1"/>
                </a:solidFill>
                <a:latin typeface="Times New Roman"/>
                <a:cs typeface="Times New Roman"/>
              </a:rPr>
              <a:t> a minority vote and without a request for an independent committee analysis. What do you opt for?</a:t>
            </a:r>
            <a:endParaRPr lang="en-US">
              <a:solidFill>
                <a:schemeClr val="bg1"/>
              </a:solidFill>
              <a:latin typeface="Times New Roman"/>
              <a:cs typeface="Times New Roman"/>
            </a:endParaRPr>
          </a:p>
        </p:txBody>
      </p:sp>
      <p:sp>
        <p:nvSpPr>
          <p:cNvPr id="4" name="CasellaDiTesto 3">
            <a:extLst>
              <a:ext uri="{FF2B5EF4-FFF2-40B4-BE49-F238E27FC236}">
                <a16:creationId xmlns:a16="http://schemas.microsoft.com/office/drawing/2014/main" id="{66B576DA-4568-529C-A377-D3F6E3DBDFE7}"/>
              </a:ext>
            </a:extLst>
          </p:cNvPr>
          <p:cNvSpPr txBox="1"/>
          <p:nvPr/>
        </p:nvSpPr>
        <p:spPr>
          <a:xfrm>
            <a:off x="1483373" y="6046686"/>
            <a:ext cx="10616097" cy="2246769"/>
          </a:xfrm>
          <a:prstGeom prst="rect">
            <a:avLst/>
          </a:prstGeom>
          <a:noFill/>
        </p:spPr>
        <p:txBody>
          <a:bodyPr wrap="square" lIns="91440" tIns="45720" rIns="91440" bIns="45720" anchor="t">
            <a:spAutoFit/>
          </a:bodyPr>
          <a:lstStyle/>
          <a:p>
            <a:r>
              <a:rPr lang="en-US" sz="2800">
                <a:solidFill>
                  <a:schemeClr val="bg1"/>
                </a:solidFill>
                <a:latin typeface="Times New Roman"/>
                <a:cs typeface="Times New Roman"/>
              </a:rPr>
              <a:t>A. Accept the offer (the premium ensures a return on my investment)</a:t>
            </a:r>
          </a:p>
          <a:p>
            <a:r>
              <a:rPr lang="en-US" sz="2800">
                <a:solidFill>
                  <a:schemeClr val="bg1"/>
                </a:solidFill>
                <a:latin typeface="Times New Roman"/>
                <a:cs typeface="Times New Roman"/>
              </a:rPr>
              <a:t>B. Reject it and start a lawsuit (European thought: the shares are mine and nobody can take them away without my consent)</a:t>
            </a:r>
          </a:p>
          <a:p>
            <a:r>
              <a:rPr lang="en-US" sz="2800">
                <a:solidFill>
                  <a:schemeClr val="bg1"/>
                </a:solidFill>
                <a:latin typeface="Times New Roman"/>
                <a:cs typeface="Times New Roman"/>
              </a:rPr>
              <a:t>C. Propose an analysis by an independent analyst at your own expense before proceeding (no guarantee that you will gain)</a:t>
            </a:r>
          </a:p>
        </p:txBody>
      </p:sp>
      <p:sp>
        <p:nvSpPr>
          <p:cNvPr id="6" name="CasellaDiTesto 5">
            <a:extLst>
              <a:ext uri="{FF2B5EF4-FFF2-40B4-BE49-F238E27FC236}">
                <a16:creationId xmlns:a16="http://schemas.microsoft.com/office/drawing/2014/main" id="{C508825F-8937-DF2B-C7F5-B22C3F88CF27}"/>
              </a:ext>
            </a:extLst>
          </p:cNvPr>
          <p:cNvSpPr txBox="1"/>
          <p:nvPr/>
        </p:nvSpPr>
        <p:spPr>
          <a:xfrm>
            <a:off x="1483373" y="1118808"/>
            <a:ext cx="15485408" cy="1200329"/>
          </a:xfrm>
          <a:prstGeom prst="rect">
            <a:avLst/>
          </a:prstGeom>
          <a:noFill/>
        </p:spPr>
        <p:txBody>
          <a:bodyPr wrap="square" lIns="91440" tIns="45720" rIns="91440" bIns="45720" anchor="t">
            <a:spAutoFit/>
          </a:bodyPr>
          <a:lstStyle/>
          <a:p>
            <a:r>
              <a:rPr lang="en-US" sz="3600">
                <a:solidFill>
                  <a:schemeClr val="bg1"/>
                </a:solidFill>
                <a:latin typeface="Times New Roman"/>
                <a:cs typeface="Times New Roman"/>
              </a:rPr>
              <a:t>Assume that you are a minority shareholder and the controlling one decides to perform a cash-out merger to your detriment. </a:t>
            </a:r>
            <a:endParaRPr lang="it-IT" sz="3600">
              <a:solidFill>
                <a:schemeClr val="bg1"/>
              </a:solidFill>
              <a:latin typeface="Times New Roman"/>
              <a:cs typeface="Times New Roman"/>
            </a:endParaRPr>
          </a:p>
        </p:txBody>
      </p:sp>
      <p:grpSp>
        <p:nvGrpSpPr>
          <p:cNvPr id="2" name="Gruppo 1">
            <a:extLst>
              <a:ext uri="{FF2B5EF4-FFF2-40B4-BE49-F238E27FC236}">
                <a16:creationId xmlns:a16="http://schemas.microsoft.com/office/drawing/2014/main" id="{D0EF6436-F21A-0F85-915E-FA06908BC83A}"/>
              </a:ext>
            </a:extLst>
          </p:cNvPr>
          <p:cNvGrpSpPr/>
          <p:nvPr/>
        </p:nvGrpSpPr>
        <p:grpSpPr>
          <a:xfrm>
            <a:off x="13246539" y="4742315"/>
            <a:ext cx="3756310" cy="3756310"/>
            <a:chOff x="13246539" y="4742315"/>
            <a:chExt cx="3756310" cy="3756310"/>
          </a:xfrm>
        </p:grpSpPr>
        <p:pic>
          <p:nvPicPr>
            <p:cNvPr id="8" name="Picture 3">
              <a:extLst>
                <a:ext uri="{FF2B5EF4-FFF2-40B4-BE49-F238E27FC236}">
                  <a16:creationId xmlns:a16="http://schemas.microsoft.com/office/drawing/2014/main" id="{34786BC1-57AE-2953-CF08-D5E3A2AEDE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246539" y="4742315"/>
              <a:ext cx="3756310" cy="3756310"/>
            </a:xfrm>
            <a:prstGeom prst="rect">
              <a:avLst/>
            </a:prstGeom>
          </p:spPr>
        </p:pic>
        <p:pic>
          <p:nvPicPr>
            <p:cNvPr id="9" name="Immagine 8">
              <a:extLst>
                <a:ext uri="{FF2B5EF4-FFF2-40B4-BE49-F238E27FC236}">
                  <a16:creationId xmlns:a16="http://schemas.microsoft.com/office/drawing/2014/main" id="{35E784E6-A302-01F4-213D-74B87C26B760}"/>
                </a:ext>
              </a:extLst>
            </p:cNvPr>
            <p:cNvPicPr>
              <a:picLocks noChangeAspect="1"/>
            </p:cNvPicPr>
            <p:nvPr/>
          </p:nvPicPr>
          <p:blipFill>
            <a:blip r:embed="rId5"/>
            <a:stretch>
              <a:fillRect/>
            </a:stretch>
          </p:blipFill>
          <p:spPr>
            <a:xfrm>
              <a:off x="13447131" y="4938330"/>
              <a:ext cx="3355125" cy="3355125"/>
            </a:xfrm>
            <a:prstGeom prst="rect">
              <a:avLst/>
            </a:prstGeom>
          </p:spPr>
        </p:pic>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Google Shape;210;p35"/>
          <p:cNvPicPr preferRelativeResize="0"/>
          <p:nvPr/>
        </p:nvPicPr>
        <p:blipFill rotWithShape="1">
          <a:blip r:embed="rId3">
            <a:alphaModFix/>
          </a:blip>
          <a:srcRect l="651" t="1526" r="661"/>
          <a:stretch/>
        </p:blipFill>
        <p:spPr>
          <a:xfrm>
            <a:off x="-7788" y="0"/>
            <a:ext cx="18295789" cy="10292352"/>
          </a:xfrm>
          <a:prstGeom prst="rect">
            <a:avLst/>
          </a:prstGeom>
          <a:noFill/>
          <a:ln>
            <a:noFill/>
          </a:ln>
        </p:spPr>
      </p:pic>
      <p:sp>
        <p:nvSpPr>
          <p:cNvPr id="211" name="Google Shape;211;p35"/>
          <p:cNvSpPr txBox="1">
            <a:spLocks noGrp="1"/>
          </p:cNvSpPr>
          <p:nvPr>
            <p:ph type="subTitle" idx="1"/>
          </p:nvPr>
        </p:nvSpPr>
        <p:spPr>
          <a:xfrm>
            <a:off x="6928" y="846558"/>
            <a:ext cx="9213776" cy="1254605"/>
          </a:xfrm>
          <a:prstGeom prst="rect">
            <a:avLst/>
          </a:prstGeom>
        </p:spPr>
        <p:txBody>
          <a:bodyPr spcFirstLastPara="1" vert="horz" wrap="square" lIns="182850" tIns="182850" rIns="182850" bIns="182850" rtlCol="0" anchor="b" anchorCtr="0">
            <a:noAutofit/>
          </a:bodyPr>
          <a:lstStyle/>
          <a:p>
            <a:pPr marL="0" indent="0" algn="ctr">
              <a:spcAft>
                <a:spcPts val="3200"/>
              </a:spcAft>
            </a:pPr>
            <a:r>
              <a:rPr lang="en" sz="4300">
                <a:solidFill>
                  <a:schemeClr val="lt1"/>
                </a:solidFill>
                <a:latin typeface="Times New Roman"/>
              </a:rPr>
              <a:t>US: §253 DGCL</a:t>
            </a:r>
            <a:endParaRPr lang="it-IT" sz="4300">
              <a:solidFill>
                <a:schemeClr val="lt1"/>
              </a:solidFill>
              <a:latin typeface="Times New Roman"/>
            </a:endParaRPr>
          </a:p>
        </p:txBody>
      </p:sp>
      <p:sp>
        <p:nvSpPr>
          <p:cNvPr id="212" name="Google Shape;212;p35"/>
          <p:cNvSpPr/>
          <p:nvPr/>
        </p:nvSpPr>
        <p:spPr>
          <a:xfrm>
            <a:off x="9220200" y="10886"/>
            <a:ext cx="9067800" cy="10292352"/>
          </a:xfrm>
          <a:prstGeom prst="rect">
            <a:avLst/>
          </a:prstGeom>
          <a:solidFill>
            <a:schemeClr val="lt1">
              <a:alpha val="72320"/>
            </a:schemeClr>
          </a:solidFill>
          <a:ln>
            <a:noFill/>
          </a:ln>
        </p:spPr>
        <p:txBody>
          <a:bodyPr spcFirstLastPara="1" wrap="square" lIns="182850" tIns="182850" rIns="182850" bIns="182850" anchor="ctr" anchorCtr="0">
            <a:noAutofit/>
          </a:bodyPr>
          <a:lstStyle/>
          <a:p>
            <a:endParaRPr sz="3600"/>
          </a:p>
        </p:txBody>
      </p:sp>
      <p:sp>
        <p:nvSpPr>
          <p:cNvPr id="3" name="Google Shape;211;p35">
            <a:extLst>
              <a:ext uri="{FF2B5EF4-FFF2-40B4-BE49-F238E27FC236}">
                <a16:creationId xmlns:a16="http://schemas.microsoft.com/office/drawing/2014/main" id="{6AB7701A-931F-BAC2-EC06-B533A38A2180}"/>
              </a:ext>
            </a:extLst>
          </p:cNvPr>
          <p:cNvSpPr txBox="1">
            <a:spLocks/>
          </p:cNvSpPr>
          <p:nvPr/>
        </p:nvSpPr>
        <p:spPr>
          <a:xfrm>
            <a:off x="9225870" y="852685"/>
            <a:ext cx="9056929" cy="1246910"/>
          </a:xfrm>
          <a:prstGeom prst="rect">
            <a:avLst/>
          </a:prstGeom>
        </p:spPr>
        <p:txBody>
          <a:bodyPr spcFirstLastPara="1" vert="horz" wrap="square" lIns="182850" tIns="182850" rIns="182850" bIns="182850" rtlCol="0" anchor="b" anchorCtr="0">
            <a:noAutofit/>
          </a:bodyPr>
          <a:lstStyle>
            <a:lvl1pPr marL="342900" lvl="0" indent="-342900" algn="l" defTabSz="914400" rtl="0" eaLnBrk="1" latinLnBrk="0" hangingPunct="1">
              <a:spcBef>
                <a:spcPts val="0"/>
              </a:spcBef>
              <a:spcAft>
                <a:spcPts val="0"/>
              </a:spcAft>
              <a:buFont typeface="Arial" pitchFamily="34" charset="0"/>
              <a:buNone/>
              <a:defRPr sz="5600" kern="1200">
                <a:solidFill>
                  <a:srgbClr val="B7B7B7"/>
                </a:solidFill>
                <a:latin typeface="DM Serif Display"/>
                <a:ea typeface="DM Serif Display"/>
                <a:cs typeface="DM Serif Display"/>
                <a:sym typeface="DM Serif Display"/>
              </a:defRPr>
            </a:lvl1pPr>
            <a:lvl2pPr marL="742950" lvl="1" indent="-285750" algn="l" defTabSz="914400" rtl="0" eaLnBrk="1" latinLnBrk="0" hangingPunct="1">
              <a:spcBef>
                <a:spcPts val="3200"/>
              </a:spcBef>
              <a:spcAft>
                <a:spcPts val="0"/>
              </a:spcAft>
              <a:buFont typeface="Arial" pitchFamily="34" charset="0"/>
              <a:buNone/>
              <a:defRPr sz="2800" kern="1200">
                <a:solidFill>
                  <a:srgbClr val="B7B7B7"/>
                </a:solidFill>
                <a:latin typeface="DM Serif Display"/>
                <a:ea typeface="DM Serif Display"/>
                <a:cs typeface="DM Serif Display"/>
                <a:sym typeface="DM Serif Display"/>
              </a:defRPr>
            </a:lvl2pPr>
            <a:lvl3pPr marL="1143000" lvl="2" indent="-228600" algn="l" defTabSz="914400" rtl="0" eaLnBrk="1" latinLnBrk="0" hangingPunct="1">
              <a:spcBef>
                <a:spcPts val="3200"/>
              </a:spcBef>
              <a:spcAft>
                <a:spcPts val="0"/>
              </a:spcAft>
              <a:buFont typeface="Arial" pitchFamily="34" charset="0"/>
              <a:buNone/>
              <a:defRPr sz="2400" kern="1200">
                <a:solidFill>
                  <a:srgbClr val="B7B7B7"/>
                </a:solidFill>
                <a:latin typeface="DM Serif Display"/>
                <a:ea typeface="DM Serif Display"/>
                <a:cs typeface="DM Serif Display"/>
                <a:sym typeface="DM Serif Display"/>
              </a:defRPr>
            </a:lvl3pPr>
            <a:lvl4pPr marL="1600200" lvl="3" indent="-228600" algn="l" defTabSz="914400" rtl="0" eaLnBrk="1" latinLnBrk="0" hangingPunct="1">
              <a:spcBef>
                <a:spcPts val="3200"/>
              </a:spcBef>
              <a:spcAft>
                <a:spcPts val="0"/>
              </a:spcAft>
              <a:buFont typeface="Arial" pitchFamily="34" charset="0"/>
              <a:buNone/>
              <a:defRPr sz="2000" kern="1200">
                <a:solidFill>
                  <a:srgbClr val="B7B7B7"/>
                </a:solidFill>
                <a:latin typeface="DM Serif Display"/>
                <a:ea typeface="DM Serif Display"/>
                <a:cs typeface="DM Serif Display"/>
                <a:sym typeface="DM Serif Display"/>
              </a:defRPr>
            </a:lvl4pPr>
            <a:lvl5pPr marL="2057400" lvl="4" indent="-228600" algn="l" defTabSz="914400" rtl="0" eaLnBrk="1" latinLnBrk="0" hangingPunct="1">
              <a:spcBef>
                <a:spcPts val="3200"/>
              </a:spcBef>
              <a:spcAft>
                <a:spcPts val="0"/>
              </a:spcAft>
              <a:buFont typeface="Arial" pitchFamily="34" charset="0"/>
              <a:buNone/>
              <a:defRPr sz="2000" kern="1200">
                <a:solidFill>
                  <a:srgbClr val="B7B7B7"/>
                </a:solidFill>
                <a:latin typeface="DM Serif Display"/>
                <a:ea typeface="DM Serif Display"/>
                <a:cs typeface="DM Serif Display"/>
                <a:sym typeface="DM Serif Display"/>
              </a:defRPr>
            </a:lvl5pPr>
            <a:lvl6pPr marL="2514600" lvl="5" indent="-228600" algn="l" defTabSz="914400" rtl="0" eaLnBrk="1" latinLnBrk="0" hangingPunct="1">
              <a:spcBef>
                <a:spcPts val="3200"/>
              </a:spcBef>
              <a:spcAft>
                <a:spcPts val="0"/>
              </a:spcAft>
              <a:buFont typeface="Arial" pitchFamily="34" charset="0"/>
              <a:buNone/>
              <a:defRPr sz="2000" kern="1200">
                <a:solidFill>
                  <a:srgbClr val="B7B7B7"/>
                </a:solidFill>
                <a:latin typeface="DM Serif Display"/>
                <a:ea typeface="DM Serif Display"/>
                <a:cs typeface="DM Serif Display"/>
                <a:sym typeface="DM Serif Display"/>
              </a:defRPr>
            </a:lvl6pPr>
            <a:lvl7pPr marL="2971800" lvl="6" indent="-228600" algn="l" defTabSz="914400" rtl="0" eaLnBrk="1" latinLnBrk="0" hangingPunct="1">
              <a:spcBef>
                <a:spcPts val="3200"/>
              </a:spcBef>
              <a:spcAft>
                <a:spcPts val="0"/>
              </a:spcAft>
              <a:buFont typeface="Arial" pitchFamily="34" charset="0"/>
              <a:buNone/>
              <a:defRPr sz="2000" kern="1200">
                <a:solidFill>
                  <a:srgbClr val="B7B7B7"/>
                </a:solidFill>
                <a:latin typeface="DM Serif Display"/>
                <a:ea typeface="DM Serif Display"/>
                <a:cs typeface="DM Serif Display"/>
                <a:sym typeface="DM Serif Display"/>
              </a:defRPr>
            </a:lvl7pPr>
            <a:lvl8pPr marL="3429000" lvl="7" indent="-228600" algn="l" defTabSz="914400" rtl="0" eaLnBrk="1" latinLnBrk="0" hangingPunct="1">
              <a:spcBef>
                <a:spcPts val="3200"/>
              </a:spcBef>
              <a:spcAft>
                <a:spcPts val="0"/>
              </a:spcAft>
              <a:buFont typeface="Arial" pitchFamily="34" charset="0"/>
              <a:buNone/>
              <a:defRPr sz="2000" kern="1200">
                <a:solidFill>
                  <a:srgbClr val="B7B7B7"/>
                </a:solidFill>
                <a:latin typeface="DM Serif Display"/>
                <a:ea typeface="DM Serif Display"/>
                <a:cs typeface="DM Serif Display"/>
                <a:sym typeface="DM Serif Display"/>
              </a:defRPr>
            </a:lvl8pPr>
            <a:lvl9pPr marL="3886200" lvl="8" indent="-228600" algn="l" defTabSz="914400" rtl="0" eaLnBrk="1" latinLnBrk="0" hangingPunct="1">
              <a:spcBef>
                <a:spcPts val="3200"/>
              </a:spcBef>
              <a:spcAft>
                <a:spcPts val="3200"/>
              </a:spcAft>
              <a:buFont typeface="Arial" pitchFamily="34" charset="0"/>
              <a:buNone/>
              <a:defRPr sz="2000" kern="1200">
                <a:solidFill>
                  <a:srgbClr val="B7B7B7"/>
                </a:solidFill>
                <a:latin typeface="DM Serif Display"/>
                <a:ea typeface="DM Serif Display"/>
                <a:cs typeface="DM Serif Display"/>
                <a:sym typeface="DM Serif Display"/>
              </a:defRPr>
            </a:lvl9pPr>
          </a:lstStyle>
          <a:p>
            <a:pPr marL="0" indent="0" algn="ctr">
              <a:spcAft>
                <a:spcPts val="3200"/>
              </a:spcAft>
            </a:pPr>
            <a:r>
              <a:rPr lang="en" sz="4300">
                <a:solidFill>
                  <a:srgbClr val="000000"/>
                </a:solidFill>
                <a:latin typeface="Times New Roman"/>
              </a:rPr>
              <a:t>EU: LANDSCAPE</a:t>
            </a:r>
            <a:endParaRPr lang="it-IT" sz="4300"/>
          </a:p>
        </p:txBody>
      </p:sp>
      <p:grpSp>
        <p:nvGrpSpPr>
          <p:cNvPr id="7" name="Gruppo 6">
            <a:extLst>
              <a:ext uri="{FF2B5EF4-FFF2-40B4-BE49-F238E27FC236}">
                <a16:creationId xmlns:a16="http://schemas.microsoft.com/office/drawing/2014/main" id="{95B1F11B-6459-9EDF-6275-4552D98C526E}"/>
              </a:ext>
            </a:extLst>
          </p:cNvPr>
          <p:cNvGrpSpPr/>
          <p:nvPr/>
        </p:nvGrpSpPr>
        <p:grpSpPr>
          <a:xfrm>
            <a:off x="807101" y="1517073"/>
            <a:ext cx="8066313" cy="3945198"/>
            <a:chOff x="865414" y="1803671"/>
            <a:chExt cx="8066313" cy="3945198"/>
          </a:xfrm>
        </p:grpSpPr>
        <p:sp>
          <p:nvSpPr>
            <p:cNvPr id="9" name="TextBox 8">
              <a:extLst>
                <a:ext uri="{FF2B5EF4-FFF2-40B4-BE49-F238E27FC236}">
                  <a16:creationId xmlns:a16="http://schemas.microsoft.com/office/drawing/2014/main" id="{5FB583DE-F3AD-6B43-6751-FD4B5E08B292}"/>
                </a:ext>
              </a:extLst>
            </p:cNvPr>
            <p:cNvSpPr txBox="1"/>
            <p:nvPr/>
          </p:nvSpPr>
          <p:spPr>
            <a:xfrm>
              <a:off x="934851" y="1803671"/>
              <a:ext cx="7160634" cy="567463"/>
            </a:xfrm>
            <a:prstGeom prst="rect">
              <a:avLst/>
            </a:prstGeom>
          </p:spPr>
          <p:txBody>
            <a:bodyPr wrap="square" lIns="0" tIns="0" rIns="0" bIns="0" rtlCol="0" anchor="t">
              <a:spAutoFit/>
            </a:bodyPr>
            <a:lstStyle/>
            <a:p>
              <a:pPr>
                <a:lnSpc>
                  <a:spcPts val="4906"/>
                </a:lnSpc>
                <a:spcBef>
                  <a:spcPct val="0"/>
                </a:spcBef>
              </a:pPr>
              <a:r>
                <a:rPr lang="en-US" sz="3000">
                  <a:solidFill>
                    <a:srgbClr val="FFFFFF"/>
                  </a:solidFill>
                  <a:latin typeface="Times New Roman"/>
                  <a:ea typeface="+mn-lt"/>
                  <a:cs typeface="Times New Roman"/>
                </a:rPr>
                <a:t>LONG-FORM MERGER</a:t>
              </a:r>
              <a:endParaRPr lang="en-GB" sz="3000" u="none">
                <a:latin typeface="Times New Roman"/>
                <a:ea typeface="+mn-lt"/>
                <a:cs typeface="Times New Roman"/>
              </a:endParaRPr>
            </a:p>
          </p:txBody>
        </p:sp>
        <p:sp>
          <p:nvSpPr>
            <p:cNvPr id="14" name="CasellaDiTesto 13">
              <a:extLst>
                <a:ext uri="{FF2B5EF4-FFF2-40B4-BE49-F238E27FC236}">
                  <a16:creationId xmlns:a16="http://schemas.microsoft.com/office/drawing/2014/main" id="{DA1E4142-41D4-C687-A2DC-CA83223AF778}"/>
                </a:ext>
              </a:extLst>
            </p:cNvPr>
            <p:cNvSpPr txBox="1"/>
            <p:nvPr/>
          </p:nvSpPr>
          <p:spPr>
            <a:xfrm>
              <a:off x="865414" y="2778825"/>
              <a:ext cx="8066313" cy="29700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200">
                  <a:solidFill>
                    <a:srgbClr val="FFFFFF"/>
                  </a:solidFill>
                  <a:latin typeface="Times New Roman"/>
                  <a:cs typeface="Times New Roman"/>
                </a:rPr>
                <a:t>Controlling shareholders approve a merger and pay the minority </a:t>
              </a:r>
              <a:endParaRPr lang="it-IT" sz="2200">
                <a:solidFill>
                  <a:srgbClr val="FFFFFF"/>
                </a:solidFill>
                <a:latin typeface="Times New Roman"/>
                <a:cs typeface="Times New Roman"/>
              </a:endParaRPr>
            </a:p>
            <a:p>
              <a:r>
                <a:rPr lang="en-GB" sz="2200">
                  <a:solidFill>
                    <a:srgbClr val="FFFFFF"/>
                  </a:solidFill>
                  <a:latin typeface="Times New Roman"/>
                  <a:cs typeface="Times New Roman"/>
                </a:rPr>
                <a:t>shareholders with cash/non-equity securities in exchange of their shares. </a:t>
              </a:r>
            </a:p>
            <a:p>
              <a:pPr>
                <a:lnSpc>
                  <a:spcPct val="50000"/>
                </a:lnSpc>
              </a:pPr>
              <a:endParaRPr lang="en-GB" sz="2200">
                <a:solidFill>
                  <a:srgbClr val="FFFFFF"/>
                </a:solidFill>
                <a:latin typeface="Times New Roman"/>
                <a:cs typeface="Times New Roman"/>
              </a:endParaRPr>
            </a:p>
            <a:p>
              <a:r>
                <a:rPr lang="en-GB" sz="2200">
                  <a:solidFill>
                    <a:srgbClr val="FFFFFF"/>
                  </a:solidFill>
                  <a:latin typeface="Times New Roman"/>
                  <a:cs typeface="Times New Roman"/>
                </a:rPr>
                <a:t>Subject to the "Entire fairness review":</a:t>
              </a:r>
              <a:endParaRPr lang="en-GB"/>
            </a:p>
            <a:p>
              <a:pPr marL="342900" indent="-342900">
                <a:buFont typeface="Arial"/>
                <a:buChar char="•"/>
              </a:pPr>
              <a:r>
                <a:rPr lang="en-GB" sz="2200">
                  <a:solidFill>
                    <a:srgbClr val="FFFFFF"/>
                  </a:solidFill>
                  <a:latin typeface="Times New Roman"/>
                  <a:cs typeface="Times New Roman"/>
                </a:rPr>
                <a:t>Self-dealing transactions (Weinberg v. UOP)</a:t>
              </a:r>
            </a:p>
            <a:p>
              <a:pPr marL="342900" indent="-342900">
                <a:buFont typeface="Arial"/>
                <a:buChar char="•"/>
              </a:pPr>
              <a:r>
                <a:rPr lang="en-GB" sz="2200">
                  <a:solidFill>
                    <a:srgbClr val="FFFFFF"/>
                  </a:solidFill>
                  <a:latin typeface="Times New Roman"/>
                  <a:cs typeface="Times New Roman"/>
                </a:rPr>
                <a:t>Burden of proof on defendants unless MoM (Majority-of-Minority) or approval by independents directors applied – then burden of proof is shifted to plaintiff.</a:t>
              </a:r>
            </a:p>
          </p:txBody>
        </p:sp>
        <p:sp>
          <p:nvSpPr>
            <p:cNvPr id="16" name="TextBox 8">
              <a:extLst>
                <a:ext uri="{FF2B5EF4-FFF2-40B4-BE49-F238E27FC236}">
                  <a16:creationId xmlns:a16="http://schemas.microsoft.com/office/drawing/2014/main" id="{E13A057E-38E7-150E-7DDB-0A2481F3971E}"/>
                </a:ext>
              </a:extLst>
            </p:cNvPr>
            <p:cNvSpPr txBox="1"/>
            <p:nvPr/>
          </p:nvSpPr>
          <p:spPr>
            <a:xfrm>
              <a:off x="934851" y="2337071"/>
              <a:ext cx="7160634" cy="430887"/>
            </a:xfrm>
            <a:prstGeom prst="rect">
              <a:avLst/>
            </a:prstGeom>
          </p:spPr>
          <p:txBody>
            <a:bodyPr wrap="square" lIns="0" tIns="0" rIns="0" bIns="0" rtlCol="0" anchor="t">
              <a:spAutoFit/>
            </a:bodyPr>
            <a:lstStyle/>
            <a:p>
              <a:r>
                <a:rPr lang="en-GB" sz="2800" i="1">
                  <a:solidFill>
                    <a:schemeClr val="bg1"/>
                  </a:solidFill>
                  <a:latin typeface="Times New Roman"/>
                  <a:ea typeface="+mn-lt"/>
                  <a:cs typeface="+mn-lt"/>
                </a:rPr>
                <a:t>"One-step freeze-out"</a:t>
              </a:r>
              <a:endParaRPr lang="it-IT" sz="2000" i="1">
                <a:solidFill>
                  <a:schemeClr val="bg1"/>
                </a:solidFill>
                <a:latin typeface="Times New Roman"/>
                <a:ea typeface="+mn-lt"/>
                <a:cs typeface="+mn-lt"/>
              </a:endParaRPr>
            </a:p>
          </p:txBody>
        </p:sp>
      </p:grpSp>
      <p:grpSp>
        <p:nvGrpSpPr>
          <p:cNvPr id="8" name="Gruppo 7">
            <a:extLst>
              <a:ext uri="{FF2B5EF4-FFF2-40B4-BE49-F238E27FC236}">
                <a16:creationId xmlns:a16="http://schemas.microsoft.com/office/drawing/2014/main" id="{74830939-8CF1-2C69-5078-A6C849101EF9}"/>
              </a:ext>
            </a:extLst>
          </p:cNvPr>
          <p:cNvGrpSpPr/>
          <p:nvPr/>
        </p:nvGrpSpPr>
        <p:grpSpPr>
          <a:xfrm>
            <a:off x="798865" y="5735781"/>
            <a:ext cx="8066313" cy="4079833"/>
            <a:chOff x="865414" y="5620604"/>
            <a:chExt cx="8066313" cy="4079833"/>
          </a:xfrm>
        </p:grpSpPr>
        <p:sp>
          <p:nvSpPr>
            <p:cNvPr id="11" name="TextBox 8">
              <a:extLst>
                <a:ext uri="{FF2B5EF4-FFF2-40B4-BE49-F238E27FC236}">
                  <a16:creationId xmlns:a16="http://schemas.microsoft.com/office/drawing/2014/main" id="{2AFB104A-ACEE-FD0E-A978-82D5116D7A92}"/>
                </a:ext>
              </a:extLst>
            </p:cNvPr>
            <p:cNvSpPr txBox="1"/>
            <p:nvPr/>
          </p:nvSpPr>
          <p:spPr>
            <a:xfrm>
              <a:off x="934851" y="5620604"/>
              <a:ext cx="5315506" cy="579454"/>
            </a:xfrm>
            <a:prstGeom prst="rect">
              <a:avLst/>
            </a:prstGeom>
          </p:spPr>
          <p:txBody>
            <a:bodyPr wrap="square" lIns="0" tIns="0" rIns="0" bIns="0" rtlCol="0" anchor="t">
              <a:spAutoFit/>
            </a:bodyPr>
            <a:lstStyle/>
            <a:p>
              <a:pPr>
                <a:lnSpc>
                  <a:spcPts val="4906"/>
                </a:lnSpc>
                <a:spcBef>
                  <a:spcPct val="0"/>
                </a:spcBef>
              </a:pPr>
              <a:r>
                <a:rPr lang="en-US" sz="3000">
                  <a:solidFill>
                    <a:srgbClr val="FFFFFF"/>
                  </a:solidFill>
                  <a:latin typeface="Times New Roman"/>
                  <a:cs typeface="Times New Roman"/>
                </a:rPr>
                <a:t>SHORT-FORM MERGER</a:t>
              </a:r>
              <a:endParaRPr lang="en-US" sz="3000" u="none">
                <a:solidFill>
                  <a:srgbClr val="FFFFFF"/>
                </a:solidFill>
                <a:latin typeface="Times New Roman"/>
                <a:cs typeface="Times New Roman"/>
              </a:endParaRPr>
            </a:p>
          </p:txBody>
        </p:sp>
        <p:sp>
          <p:nvSpPr>
            <p:cNvPr id="15" name="CasellaDiTesto 14">
              <a:extLst>
                <a:ext uri="{FF2B5EF4-FFF2-40B4-BE49-F238E27FC236}">
                  <a16:creationId xmlns:a16="http://schemas.microsoft.com/office/drawing/2014/main" id="{5AC5310C-76F8-C8D8-64F8-38BCF1E70C5C}"/>
                </a:ext>
              </a:extLst>
            </p:cNvPr>
            <p:cNvSpPr txBox="1"/>
            <p:nvPr/>
          </p:nvSpPr>
          <p:spPr>
            <a:xfrm>
              <a:off x="865414" y="6561116"/>
              <a:ext cx="8066313"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200">
                  <a:solidFill>
                    <a:srgbClr val="FFFFFF"/>
                  </a:solidFill>
                  <a:latin typeface="Times New Roman"/>
                  <a:ea typeface="+mn-lt"/>
                  <a:cs typeface="Times New Roman"/>
                </a:rPr>
                <a:t>It is a voluntary tender offer on all the outstanding shares issued by </a:t>
              </a:r>
              <a:r>
                <a:rPr lang="en-GB" sz="2200">
                  <a:solidFill>
                    <a:srgbClr val="FFFFFF"/>
                  </a:solidFill>
                  <a:latin typeface="Times New Roman"/>
                  <a:cs typeface="Times New Roman"/>
                </a:rPr>
                <a:t>the parent corporation, aimed at acquiring at least 90% </a:t>
              </a:r>
              <a:r>
                <a:rPr lang="en-GB" sz="2200">
                  <a:solidFill>
                    <a:srgbClr val="FFFFFF"/>
                  </a:solidFill>
                  <a:latin typeface="Times New Roman"/>
                  <a:ea typeface="+mn-lt"/>
                  <a:cs typeface="Times New Roman"/>
                </a:rPr>
                <a:t>of the outstanding shares, followed by a short-form, cash-out merger.</a:t>
              </a:r>
              <a:endParaRPr lang="en-GB" sz="2200">
                <a:solidFill>
                  <a:srgbClr val="FFFFFF"/>
                </a:solidFill>
                <a:latin typeface="Times New Roman"/>
                <a:cs typeface="Times New Roman"/>
              </a:endParaRPr>
            </a:p>
            <a:p>
              <a:endParaRPr lang="en-GB" sz="2200">
                <a:solidFill>
                  <a:srgbClr val="FFFFFF"/>
                </a:solidFill>
                <a:latin typeface="Times New Roman"/>
                <a:cs typeface="Times New Roman"/>
              </a:endParaRPr>
            </a:p>
            <a:p>
              <a:r>
                <a:rPr lang="en-GB" sz="2200">
                  <a:solidFill>
                    <a:srgbClr val="FFFFFF"/>
                  </a:solidFill>
                  <a:latin typeface="Times New Roman"/>
                  <a:cs typeface="Times New Roman"/>
                </a:rPr>
                <a:t>Business judgement rule applies – "Entire fairness review" doesn't:</a:t>
              </a:r>
              <a:endParaRPr lang="en-GB"/>
            </a:p>
            <a:p>
              <a:pPr marL="800100" lvl="1" indent="-342900">
                <a:buFont typeface="Arial"/>
                <a:buChar char="•"/>
              </a:pPr>
              <a:r>
                <a:rPr lang="en-GB" sz="2200">
                  <a:solidFill>
                    <a:srgbClr val="FFFFFF"/>
                  </a:solidFill>
                  <a:latin typeface="Times New Roman"/>
                  <a:cs typeface="Times New Roman"/>
                </a:rPr>
                <a:t>Tender offer is voluntary;</a:t>
              </a:r>
            </a:p>
            <a:p>
              <a:pPr marL="800100" lvl="1" indent="-342900">
                <a:buFont typeface="Arial"/>
                <a:buChar char="•"/>
              </a:pPr>
              <a:r>
                <a:rPr lang="en-GB" sz="2200">
                  <a:solidFill>
                    <a:srgbClr val="FFFFFF"/>
                  </a:solidFill>
                  <a:latin typeface="Times New Roman"/>
                  <a:cs typeface="Times New Roman"/>
                </a:rPr>
                <a:t>Not self-dealing transaction.</a:t>
              </a:r>
            </a:p>
            <a:p>
              <a:r>
                <a:rPr lang="en-US" sz="2200">
                  <a:solidFill>
                    <a:srgbClr val="FFFFFF"/>
                  </a:solidFill>
                  <a:latin typeface="Times New Roman"/>
                  <a:cs typeface="Times New Roman"/>
                </a:rPr>
                <a:t>But coercion could still be present – Pure’s three conditions</a:t>
              </a:r>
            </a:p>
            <a:p>
              <a:endParaRPr lang="it-IT" sz="2200">
                <a:solidFill>
                  <a:srgbClr val="FFFFFF"/>
                </a:solidFill>
                <a:latin typeface="Times New Roman"/>
                <a:cs typeface="Calibri"/>
              </a:endParaRPr>
            </a:p>
          </p:txBody>
        </p:sp>
        <p:sp>
          <p:nvSpPr>
            <p:cNvPr id="17" name="TextBox 8">
              <a:extLst>
                <a:ext uri="{FF2B5EF4-FFF2-40B4-BE49-F238E27FC236}">
                  <a16:creationId xmlns:a16="http://schemas.microsoft.com/office/drawing/2014/main" id="{98A9D90D-425D-90FC-BCE6-267EE75DB6C4}"/>
                </a:ext>
              </a:extLst>
            </p:cNvPr>
            <p:cNvSpPr txBox="1"/>
            <p:nvPr/>
          </p:nvSpPr>
          <p:spPr>
            <a:xfrm>
              <a:off x="934851" y="6154004"/>
              <a:ext cx="7160634" cy="430887"/>
            </a:xfrm>
            <a:prstGeom prst="rect">
              <a:avLst/>
            </a:prstGeom>
          </p:spPr>
          <p:txBody>
            <a:bodyPr wrap="square" lIns="0" tIns="0" rIns="0" bIns="0" rtlCol="0" anchor="t">
              <a:spAutoFit/>
            </a:bodyPr>
            <a:lstStyle/>
            <a:p>
              <a:r>
                <a:rPr lang="en-GB" sz="2800" i="1">
                  <a:solidFill>
                    <a:schemeClr val="bg1"/>
                  </a:solidFill>
                  <a:latin typeface="Times New Roman"/>
                  <a:ea typeface="+mn-lt"/>
                  <a:cs typeface="+mn-lt"/>
                </a:rPr>
                <a:t>"Two-step freeze-out"</a:t>
              </a:r>
              <a:endParaRPr lang="it-IT" sz="2000" i="1">
                <a:solidFill>
                  <a:schemeClr val="bg1"/>
                </a:solidFill>
                <a:latin typeface="Times New Roman"/>
                <a:ea typeface="+mn-lt"/>
                <a:cs typeface="+mn-lt"/>
              </a:endParaRPr>
            </a:p>
          </p:txBody>
        </p:sp>
      </p:grpSp>
      <p:grpSp>
        <p:nvGrpSpPr>
          <p:cNvPr id="4" name="Gruppo 3">
            <a:extLst>
              <a:ext uri="{FF2B5EF4-FFF2-40B4-BE49-F238E27FC236}">
                <a16:creationId xmlns:a16="http://schemas.microsoft.com/office/drawing/2014/main" id="{24EF31D1-70D7-819C-3B1C-39CD2FE99EB7}"/>
              </a:ext>
            </a:extLst>
          </p:cNvPr>
          <p:cNvGrpSpPr/>
          <p:nvPr/>
        </p:nvGrpSpPr>
        <p:grpSpPr>
          <a:xfrm>
            <a:off x="9307302" y="1489437"/>
            <a:ext cx="8753248" cy="8156510"/>
            <a:chOff x="9307302" y="1489437"/>
            <a:chExt cx="8753248" cy="8156510"/>
          </a:xfrm>
        </p:grpSpPr>
        <p:sp>
          <p:nvSpPr>
            <p:cNvPr id="18" name="CasellaDiTesto 17">
              <a:extLst>
                <a:ext uri="{FF2B5EF4-FFF2-40B4-BE49-F238E27FC236}">
                  <a16:creationId xmlns:a16="http://schemas.microsoft.com/office/drawing/2014/main" id="{EC7D12A6-BD8E-D6F9-25C0-E1E51CC324A8}"/>
                </a:ext>
              </a:extLst>
            </p:cNvPr>
            <p:cNvSpPr txBox="1"/>
            <p:nvPr/>
          </p:nvSpPr>
          <p:spPr>
            <a:xfrm>
              <a:off x="9731611" y="1489437"/>
              <a:ext cx="8152904"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a:latin typeface="Times New Roman"/>
                  <a:ea typeface="+mn-lt"/>
                  <a:cs typeface="+mn-lt"/>
                </a:rPr>
                <a:t>Cash out mergers are generally </a:t>
              </a:r>
              <a:r>
                <a:rPr lang="en-GB" sz="2000" b="1">
                  <a:latin typeface="Times New Roman"/>
                  <a:ea typeface="+mn-lt"/>
                  <a:cs typeface="+mn-lt"/>
                </a:rPr>
                <a:t>not permitted </a:t>
              </a:r>
              <a:r>
                <a:rPr lang="en-GB" sz="2000">
                  <a:latin typeface="Times New Roman"/>
                  <a:ea typeface="+mn-lt"/>
                  <a:cs typeface="+mn-lt"/>
                </a:rPr>
                <a:t>in Europe. </a:t>
              </a:r>
              <a:endParaRPr lang="en-GB" sz="2000">
                <a:highlight>
                  <a:srgbClr val="FFFF00"/>
                </a:highlight>
                <a:latin typeface="Times New Roman"/>
                <a:ea typeface="+mn-lt"/>
                <a:cs typeface="+mn-lt"/>
              </a:endParaRPr>
            </a:p>
            <a:p>
              <a:r>
                <a:rPr lang="en-GB" sz="2000">
                  <a:latin typeface="Times New Roman"/>
                  <a:ea typeface="+mn-lt"/>
                  <a:cs typeface="+mn-lt"/>
                </a:rPr>
                <a:t>According to Art. 3 and 4 of the Third Directive:</a:t>
              </a:r>
            </a:p>
            <a:p>
              <a:pPr marL="342900" indent="-342900">
                <a:buFont typeface="Arial"/>
                <a:buChar char="•"/>
              </a:pPr>
              <a:r>
                <a:rPr lang="en-GB" sz="2000">
                  <a:latin typeface="Times New Roman"/>
                  <a:ea typeface="+mn-lt"/>
                  <a:cs typeface="+mn-lt"/>
                </a:rPr>
                <a:t>In any merger SHs of the constituent must receive shares according to an exchange ratio; </a:t>
              </a:r>
            </a:p>
            <a:p>
              <a:pPr marL="342900" indent="-342900">
                <a:buFont typeface="Arial"/>
                <a:buChar char="•"/>
              </a:pPr>
              <a:r>
                <a:rPr lang="en-GB" sz="2000">
                  <a:latin typeface="Times New Roman"/>
                  <a:ea typeface="+mn-lt"/>
                  <a:cs typeface="+mn-lt"/>
                </a:rPr>
                <a:t>Cash payments are possible without exceeding the 10% of the NV of the shares.</a:t>
              </a:r>
            </a:p>
          </p:txBody>
        </p:sp>
        <p:sp>
          <p:nvSpPr>
            <p:cNvPr id="23" name="TextBox 8">
              <a:extLst>
                <a:ext uri="{FF2B5EF4-FFF2-40B4-BE49-F238E27FC236}">
                  <a16:creationId xmlns:a16="http://schemas.microsoft.com/office/drawing/2014/main" id="{04FD578F-70C2-FD1A-CF2F-592D9FCD6B3D}"/>
                </a:ext>
              </a:extLst>
            </p:cNvPr>
            <p:cNvSpPr txBox="1"/>
            <p:nvPr/>
          </p:nvSpPr>
          <p:spPr>
            <a:xfrm>
              <a:off x="9357495" y="3455966"/>
              <a:ext cx="8066313" cy="461665"/>
            </a:xfrm>
            <a:prstGeom prst="rect">
              <a:avLst/>
            </a:prstGeom>
          </p:spPr>
          <p:txBody>
            <a:bodyPr wrap="square" lIns="0" tIns="0" rIns="0" bIns="0" rtlCol="0" anchor="t">
              <a:spAutoFit/>
            </a:bodyPr>
            <a:lstStyle/>
            <a:p>
              <a:pPr algn="ctr"/>
              <a:r>
                <a:rPr lang="en-US" sz="3000">
                  <a:solidFill>
                    <a:srgbClr val="000000"/>
                  </a:solidFill>
                  <a:latin typeface="Times New Roman"/>
                  <a:ea typeface="+mn-lt"/>
                  <a:cs typeface="Times New Roman"/>
                </a:rPr>
                <a:t>ART. 15 (2004)</a:t>
              </a:r>
              <a:r>
                <a:rPr lang="en-US" sz="3000">
                  <a:latin typeface="Times New Roman"/>
                  <a:ea typeface="+mn-lt"/>
                  <a:cs typeface="Times New Roman"/>
                </a:rPr>
                <a:t> –</a:t>
              </a:r>
              <a:r>
                <a:rPr lang="en-US" sz="3000">
                  <a:solidFill>
                    <a:srgbClr val="000000"/>
                  </a:solidFill>
                  <a:latin typeface="Times New Roman"/>
                  <a:ea typeface="+mn-lt"/>
                  <a:cs typeface="Times New Roman"/>
                </a:rPr>
                <a:t> TAKEOVER DIRECTIVE</a:t>
              </a:r>
              <a:endParaRPr lang="en-GB" sz="3000" u="none">
                <a:solidFill>
                  <a:srgbClr val="000000"/>
                </a:solidFill>
                <a:latin typeface="Times New Roman"/>
                <a:ea typeface="+mn-lt"/>
                <a:cs typeface="Times New Roman"/>
              </a:endParaRPr>
            </a:p>
          </p:txBody>
        </p:sp>
        <p:sp>
          <p:nvSpPr>
            <p:cNvPr id="24" name="CasellaDiTesto 23">
              <a:extLst>
                <a:ext uri="{FF2B5EF4-FFF2-40B4-BE49-F238E27FC236}">
                  <a16:creationId xmlns:a16="http://schemas.microsoft.com/office/drawing/2014/main" id="{9E54A73F-47CF-1D2F-B53C-D479FAE19212}"/>
                </a:ext>
              </a:extLst>
            </p:cNvPr>
            <p:cNvSpPr txBox="1"/>
            <p:nvPr/>
          </p:nvSpPr>
          <p:spPr>
            <a:xfrm>
              <a:off x="9752773" y="3905713"/>
              <a:ext cx="8307777"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a:latin typeface="Times New Roman"/>
                  <a:ea typeface="+mn-lt"/>
                  <a:cs typeface="+mn-lt"/>
                </a:rPr>
                <a:t>But freeze-out transactions are possible </a:t>
              </a:r>
              <a:r>
                <a:rPr lang="en-GB" sz="2000" b="1">
                  <a:latin typeface="Times New Roman"/>
                  <a:ea typeface="+mn-lt"/>
                  <a:cs typeface="+mn-lt"/>
                </a:rPr>
                <a:t>under certain circumstances.</a:t>
              </a:r>
            </a:p>
            <a:p>
              <a:r>
                <a:rPr lang="en-GB" sz="2000">
                  <a:latin typeface="Times New Roman"/>
                  <a:ea typeface="+mn-lt"/>
                  <a:cs typeface="+mn-lt"/>
                </a:rPr>
                <a:t>Indeed, any shareholder acquiring at least </a:t>
              </a:r>
              <a:r>
                <a:rPr lang="en-GB" sz="2000" b="1">
                  <a:latin typeface="Times New Roman"/>
                  <a:ea typeface="+mn-lt"/>
                  <a:cs typeface="+mn-lt"/>
                </a:rPr>
                <a:t>90% of the voting shares</a:t>
              </a:r>
              <a:r>
                <a:rPr lang="en-GB" sz="2000">
                  <a:latin typeface="Times New Roman"/>
                  <a:ea typeface="+mn-lt"/>
                  <a:cs typeface="+mn-lt"/>
                </a:rPr>
                <a:t> of a listed company through a </a:t>
              </a:r>
              <a:r>
                <a:rPr lang="en-GB" sz="2000" b="1">
                  <a:latin typeface="Times New Roman"/>
                  <a:ea typeface="+mn-lt"/>
                  <a:cs typeface="+mn-lt"/>
                </a:rPr>
                <a:t>tender offer</a:t>
              </a:r>
              <a:r>
                <a:rPr lang="en-GB" sz="2000">
                  <a:latin typeface="Times New Roman"/>
                  <a:ea typeface="+mn-lt"/>
                  <a:cs typeface="+mn-lt"/>
                </a:rPr>
                <a:t> can cash-out minorities at a fair price. </a:t>
              </a:r>
            </a:p>
            <a:p>
              <a:r>
                <a:rPr lang="en-GB" sz="2000">
                  <a:latin typeface="Times New Roman"/>
                  <a:ea typeface="+mn-lt"/>
                  <a:cs typeface="+mn-lt"/>
                </a:rPr>
                <a:t>Main difference with short-form merger:</a:t>
              </a:r>
              <a:r>
                <a:rPr lang="en-GB" sz="2000">
                  <a:latin typeface="Times New Roman"/>
                  <a:ea typeface="+mn-lt"/>
                  <a:cs typeface="Calibri"/>
                </a:rPr>
                <a:t> </a:t>
              </a:r>
              <a:r>
                <a:rPr lang="en-GB" sz="2000">
                  <a:latin typeface="Times New Roman"/>
                  <a:ea typeface="+mn-lt"/>
                  <a:cs typeface="Times New Roman"/>
                </a:rPr>
                <a:t>target corporation can decide to merge with the parent or to maintain its independence as a wholly owned subsidiary.</a:t>
              </a:r>
            </a:p>
            <a:p>
              <a:r>
                <a:rPr lang="en-GB" sz="2000">
                  <a:ea typeface="+mn-lt"/>
                  <a:cs typeface="+mn-lt"/>
                </a:rPr>
                <a:t>Being a European directive, each Member State has adopted its </a:t>
              </a:r>
              <a:r>
                <a:rPr lang="en-GB" sz="2000" b="1">
                  <a:ea typeface="+mn-lt"/>
                  <a:cs typeface="+mn-lt"/>
                </a:rPr>
                <a:t>own </a:t>
              </a:r>
              <a:r>
                <a:rPr lang="en-GB" sz="2000">
                  <a:ea typeface="+mn-lt"/>
                  <a:cs typeface="+mn-lt"/>
                </a:rPr>
                <a:t>discipline regarding this issue, roughly similar to Art. 15.</a:t>
              </a:r>
              <a:endParaRPr lang="en-GB" sz="2000">
                <a:latin typeface="Times New Roman"/>
                <a:ea typeface="+mn-lt"/>
                <a:cs typeface="Calibri"/>
              </a:endParaRPr>
            </a:p>
          </p:txBody>
        </p:sp>
        <p:pic>
          <p:nvPicPr>
            <p:cNvPr id="29" name="Immagine 29">
              <a:extLst>
                <a:ext uri="{FF2B5EF4-FFF2-40B4-BE49-F238E27FC236}">
                  <a16:creationId xmlns:a16="http://schemas.microsoft.com/office/drawing/2014/main" id="{D2820005-031A-15A1-556F-E35B8B5A2470}"/>
                </a:ext>
              </a:extLst>
            </p:cNvPr>
            <p:cNvPicPr>
              <a:picLocks noChangeAspect="1"/>
            </p:cNvPicPr>
            <p:nvPr/>
          </p:nvPicPr>
          <p:blipFill>
            <a:blip r:embed="rId4"/>
            <a:stretch>
              <a:fillRect/>
            </a:stretch>
          </p:blipFill>
          <p:spPr>
            <a:xfrm>
              <a:off x="9307302" y="6241627"/>
              <a:ext cx="767443" cy="734786"/>
            </a:xfrm>
            <a:prstGeom prst="rect">
              <a:avLst/>
            </a:prstGeom>
          </p:spPr>
        </p:pic>
        <p:sp>
          <p:nvSpPr>
            <p:cNvPr id="30" name="TextBox 8">
              <a:extLst>
                <a:ext uri="{FF2B5EF4-FFF2-40B4-BE49-F238E27FC236}">
                  <a16:creationId xmlns:a16="http://schemas.microsoft.com/office/drawing/2014/main" id="{516F3206-D118-0334-50EE-4BFA958228D4}"/>
                </a:ext>
              </a:extLst>
            </p:cNvPr>
            <p:cNvSpPr txBox="1"/>
            <p:nvPr/>
          </p:nvSpPr>
          <p:spPr>
            <a:xfrm>
              <a:off x="9749461" y="6169275"/>
              <a:ext cx="6658969" cy="461665"/>
            </a:xfrm>
            <a:prstGeom prst="rect">
              <a:avLst/>
            </a:prstGeom>
          </p:spPr>
          <p:txBody>
            <a:bodyPr wrap="square" lIns="0" tIns="0" rIns="0" bIns="0" rtlCol="0" anchor="t">
              <a:spAutoFit/>
            </a:bodyPr>
            <a:lstStyle/>
            <a:p>
              <a:pPr algn="ctr"/>
              <a:r>
                <a:rPr lang="de-DE" sz="3000" b="1" i="1">
                  <a:solidFill>
                    <a:srgbClr val="000000"/>
                  </a:solidFill>
                  <a:latin typeface="Times New Roman"/>
                  <a:ea typeface="+mn-lt"/>
                  <a:cs typeface="Times New Roman"/>
                </a:rPr>
                <a:t>AktG (Das deutsche Aktiengesetz)</a:t>
              </a:r>
            </a:p>
          </p:txBody>
        </p:sp>
        <p:sp>
          <p:nvSpPr>
            <p:cNvPr id="33" name="TextBox 8">
              <a:extLst>
                <a:ext uri="{FF2B5EF4-FFF2-40B4-BE49-F238E27FC236}">
                  <a16:creationId xmlns:a16="http://schemas.microsoft.com/office/drawing/2014/main" id="{4A793983-D6E8-61C1-FD97-B56B91A737D6}"/>
                </a:ext>
              </a:extLst>
            </p:cNvPr>
            <p:cNvSpPr txBox="1"/>
            <p:nvPr/>
          </p:nvSpPr>
          <p:spPr>
            <a:xfrm>
              <a:off x="10051141" y="7921200"/>
              <a:ext cx="5674992" cy="461665"/>
            </a:xfrm>
            <a:prstGeom prst="rect">
              <a:avLst/>
            </a:prstGeom>
          </p:spPr>
          <p:txBody>
            <a:bodyPr wrap="square" lIns="0" tIns="0" rIns="0" bIns="0" rtlCol="0" anchor="t">
              <a:spAutoFit/>
            </a:bodyPr>
            <a:lstStyle/>
            <a:p>
              <a:pPr algn="ctr"/>
              <a:r>
                <a:rPr lang="en-US" sz="3000" b="1" i="1">
                  <a:solidFill>
                    <a:srgbClr val="000000"/>
                  </a:solidFill>
                  <a:latin typeface="Times New Roman"/>
                  <a:ea typeface="+mn-lt"/>
                  <a:cs typeface="Times New Roman"/>
                </a:rPr>
                <a:t>British Scheme of Arrangement</a:t>
              </a:r>
              <a:endParaRPr lang="it-IT" sz="3000" b="1"/>
            </a:p>
          </p:txBody>
        </p:sp>
        <p:pic>
          <p:nvPicPr>
            <p:cNvPr id="34" name="Immagine 34">
              <a:extLst>
                <a:ext uri="{FF2B5EF4-FFF2-40B4-BE49-F238E27FC236}">
                  <a16:creationId xmlns:a16="http://schemas.microsoft.com/office/drawing/2014/main" id="{B96EAAB0-AB63-996B-69B4-30576C8767B3}"/>
                </a:ext>
              </a:extLst>
            </p:cNvPr>
            <p:cNvPicPr>
              <a:picLocks noChangeAspect="1"/>
            </p:cNvPicPr>
            <p:nvPr/>
          </p:nvPicPr>
          <p:blipFill>
            <a:blip r:embed="rId5"/>
            <a:stretch>
              <a:fillRect/>
            </a:stretch>
          </p:blipFill>
          <p:spPr>
            <a:xfrm>
              <a:off x="9352008" y="7958972"/>
              <a:ext cx="767444" cy="734786"/>
            </a:xfrm>
            <a:prstGeom prst="rect">
              <a:avLst/>
            </a:prstGeom>
          </p:spPr>
        </p:pic>
        <p:sp>
          <p:nvSpPr>
            <p:cNvPr id="35" name="CasellaDiTesto 34">
              <a:extLst>
                <a:ext uri="{FF2B5EF4-FFF2-40B4-BE49-F238E27FC236}">
                  <a16:creationId xmlns:a16="http://schemas.microsoft.com/office/drawing/2014/main" id="{DABAAB4B-231C-E244-A22F-FAEBE26EE8C5}"/>
                </a:ext>
              </a:extLst>
            </p:cNvPr>
            <p:cNvSpPr txBox="1"/>
            <p:nvPr/>
          </p:nvSpPr>
          <p:spPr>
            <a:xfrm>
              <a:off x="10161848" y="6566128"/>
              <a:ext cx="7487025"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a:latin typeface="Times New Roman"/>
                  <a:ea typeface="+mn-lt"/>
                  <a:cs typeface="+mn-lt"/>
                </a:rPr>
                <a:t>Stricter conditions than Art. 15. Controlling shareholders must hold at least 95% of the shares before proceeding with a freeze-out deal. Moreover, it is not envisaged a tender offer neither an evaluation by an independent expert. </a:t>
              </a:r>
              <a:endParaRPr lang="it-IT">
                <a:latin typeface="Times New Roman"/>
                <a:ea typeface="+mn-lt"/>
                <a:cs typeface="+mn-lt"/>
              </a:endParaRPr>
            </a:p>
          </p:txBody>
        </p:sp>
        <p:sp>
          <p:nvSpPr>
            <p:cNvPr id="36" name="CasellaDiTesto 35">
              <a:extLst>
                <a:ext uri="{FF2B5EF4-FFF2-40B4-BE49-F238E27FC236}">
                  <a16:creationId xmlns:a16="http://schemas.microsoft.com/office/drawing/2014/main" id="{A86FB2A2-210E-7CA6-CB64-D37F951C6898}"/>
                </a:ext>
              </a:extLst>
            </p:cNvPr>
            <p:cNvSpPr txBox="1"/>
            <p:nvPr/>
          </p:nvSpPr>
          <p:spPr>
            <a:xfrm>
              <a:off x="10161847" y="8322508"/>
              <a:ext cx="7361841"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a:latin typeface="Times New Roman"/>
                  <a:ea typeface="+mn-lt"/>
                  <a:cs typeface="+mn-lt"/>
                </a:rPr>
                <a:t>It constitutes a more </a:t>
              </a:r>
              <a:r>
                <a:rPr lang="en-GB" sz="2000">
                  <a:latin typeface="Times New Roman"/>
                  <a:ea typeface="+mn-lt"/>
                  <a:cs typeface="Times New Roman"/>
                </a:rPr>
                <a:t>flexible procedure to reach a broad variety of outcomes (potentially also cash-out minorities). Existing case law is limited on the subject and doubts remain as to whether the procedure is the same as short-form merger in the US.</a:t>
              </a:r>
              <a:endParaRPr lang="it-IT" sz="2000">
                <a:latin typeface="Calibri"/>
                <a:ea typeface="+mn-lt"/>
                <a:cs typeface="+mn-lt"/>
              </a:endParaRPr>
            </a:p>
          </p:txBody>
        </p:sp>
      </p:grpSp>
      <p:pic>
        <p:nvPicPr>
          <p:cNvPr id="2" name="Picture 2">
            <a:extLst>
              <a:ext uri="{FF2B5EF4-FFF2-40B4-BE49-F238E27FC236}">
                <a16:creationId xmlns:a16="http://schemas.microsoft.com/office/drawing/2014/main" id="{6AB812C7-FF76-F682-47C5-91115868624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588293">
            <a:off x="15386977" y="-4525779"/>
            <a:ext cx="6547751" cy="6718774"/>
          </a:xfrm>
          <a:prstGeom prst="rect">
            <a:avLst/>
          </a:prstGeom>
        </p:spPr>
      </p:pic>
      <p:pic>
        <p:nvPicPr>
          <p:cNvPr id="6" name="Picture 2">
            <a:extLst>
              <a:ext uri="{FF2B5EF4-FFF2-40B4-BE49-F238E27FC236}">
                <a16:creationId xmlns:a16="http://schemas.microsoft.com/office/drawing/2014/main" id="{6CFBF87D-702A-4D28-C9FF-AF7B2203D3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588293">
            <a:off x="-1945187" y="8441768"/>
            <a:ext cx="4001979" cy="4103729"/>
          </a:xfrm>
          <a:prstGeom prst="rect">
            <a:avLst/>
          </a:prstGeom>
        </p:spPr>
      </p:pic>
      <p:pic>
        <p:nvPicPr>
          <p:cNvPr id="5130" name="Picture 10">
            <a:extLst>
              <a:ext uri="{FF2B5EF4-FFF2-40B4-BE49-F238E27FC236}">
                <a16:creationId xmlns:a16="http://schemas.microsoft.com/office/drawing/2014/main" id="{0488FF12-AFC6-AC14-3D8B-573E47CF11D6}"/>
              </a:ext>
            </a:extLst>
          </p:cNvPr>
          <p:cNvPicPr>
            <a:picLocks noChangeAspect="1" noChangeArrowheads="1"/>
          </p:cNvPicPr>
          <p:nvPr/>
        </p:nvPicPr>
        <p:blipFill>
          <a:blip r:embed="rId10">
            <a:alphaModFix amt="35000"/>
            <a:extLst>
              <a:ext uri="{28A0092B-C50C-407E-A947-70E740481C1C}">
                <a14:useLocalDpi xmlns:a14="http://schemas.microsoft.com/office/drawing/2010/main" val="0"/>
              </a:ext>
            </a:extLst>
          </a:blip>
          <a:srcRect/>
          <a:stretch>
            <a:fillRect/>
          </a:stretch>
        </p:blipFill>
        <p:spPr bwMode="auto">
          <a:xfrm>
            <a:off x="6681584" y="849465"/>
            <a:ext cx="2460173" cy="1540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18391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15" name="Gruppo 14">
            <a:extLst>
              <a:ext uri="{FF2B5EF4-FFF2-40B4-BE49-F238E27FC236}">
                <a16:creationId xmlns:a16="http://schemas.microsoft.com/office/drawing/2014/main" id="{7B210563-9C1D-4C3A-8DD7-A798F50ED9A3}"/>
              </a:ext>
            </a:extLst>
          </p:cNvPr>
          <p:cNvGrpSpPr/>
          <p:nvPr/>
        </p:nvGrpSpPr>
        <p:grpSpPr>
          <a:xfrm>
            <a:off x="1447800" y="1813720"/>
            <a:ext cx="14746140" cy="3458888"/>
            <a:chOff x="1500900" y="2914904"/>
            <a:chExt cx="14746140" cy="3458888"/>
          </a:xfrm>
        </p:grpSpPr>
        <p:grpSp>
          <p:nvGrpSpPr>
            <p:cNvPr id="2" name="Group 2"/>
            <p:cNvGrpSpPr/>
            <p:nvPr/>
          </p:nvGrpSpPr>
          <p:grpSpPr>
            <a:xfrm>
              <a:off x="1500900" y="2940086"/>
              <a:ext cx="3716493" cy="1233292"/>
              <a:chOff x="-1" y="-638056"/>
              <a:chExt cx="4955325" cy="1644390"/>
            </a:xfrm>
          </p:grpSpPr>
          <p:sp>
            <p:nvSpPr>
              <p:cNvPr id="3" name="AutoShape 3"/>
              <p:cNvSpPr/>
              <p:nvPr/>
            </p:nvSpPr>
            <p:spPr>
              <a:xfrm>
                <a:off x="-1" y="-638056"/>
                <a:ext cx="4955325" cy="1644390"/>
              </a:xfrm>
              <a:prstGeom prst="rect">
                <a:avLst/>
              </a:prstGeom>
              <a:solidFill>
                <a:srgbClr val="000000"/>
              </a:solidFill>
            </p:spPr>
          </p:sp>
          <p:sp>
            <p:nvSpPr>
              <p:cNvPr id="4" name="TextBox 4"/>
              <p:cNvSpPr txBox="1"/>
              <p:nvPr/>
            </p:nvSpPr>
            <p:spPr>
              <a:xfrm>
                <a:off x="185087" y="-551928"/>
                <a:ext cx="4585148" cy="1477329"/>
              </a:xfrm>
              <a:prstGeom prst="rect">
                <a:avLst/>
              </a:prstGeom>
            </p:spPr>
            <p:txBody>
              <a:bodyPr wrap="square" lIns="0" tIns="0" rIns="0" bIns="0" rtlCol="0" anchor="t">
                <a:spAutoFit/>
              </a:bodyPr>
              <a:lstStyle/>
              <a:p>
                <a:r>
                  <a:rPr lang="en-US" sz="2400" spc="299">
                    <a:solidFill>
                      <a:srgbClr val="EFEFEF"/>
                    </a:solidFill>
                    <a:latin typeface="Open Sauce Bold"/>
                  </a:rPr>
                  <a:t>COST REDUCTION</a:t>
                </a:r>
              </a:p>
              <a:p>
                <a:r>
                  <a:rPr lang="en-US" sz="2400" spc="299">
                    <a:solidFill>
                      <a:srgbClr val="EFEFEF"/>
                    </a:solidFill>
                    <a:latin typeface="Open Sauce Bold"/>
                  </a:rPr>
                  <a:t>FOR MINORITY PROTECTION</a:t>
                </a:r>
              </a:p>
            </p:txBody>
          </p:sp>
        </p:grpSp>
        <p:sp>
          <p:nvSpPr>
            <p:cNvPr id="5" name="TextBox 5"/>
            <p:cNvSpPr txBox="1"/>
            <p:nvPr/>
          </p:nvSpPr>
          <p:spPr>
            <a:xfrm>
              <a:off x="1500900" y="4346121"/>
              <a:ext cx="4114801" cy="2027671"/>
            </a:xfrm>
            <a:prstGeom prst="rect">
              <a:avLst/>
            </a:prstGeom>
          </p:spPr>
          <p:txBody>
            <a:bodyPr wrap="square" lIns="0" tIns="0" rIns="0" bIns="0" rtlCol="0" anchor="t">
              <a:spAutoFit/>
            </a:bodyPr>
            <a:lstStyle/>
            <a:p>
              <a:pPr marL="0" lvl="0" indent="0">
                <a:lnSpc>
                  <a:spcPct val="150000"/>
                </a:lnSpc>
                <a:spcBef>
                  <a:spcPct val="0"/>
                </a:spcBef>
              </a:pPr>
              <a:r>
                <a:rPr lang="it-IT" sz="1800">
                  <a:effectLst/>
                  <a:latin typeface="Times New Roman" panose="02020603050405020304" pitchFamily="18" charset="0"/>
                  <a:ea typeface="Calibri" panose="020F0502020204030204" pitchFamily="34" charset="0"/>
                  <a:cs typeface="Times New Roman" panose="02020603050405020304" pitchFamily="18" charset="0"/>
                </a:rPr>
                <a:t>E.g.</a:t>
              </a:r>
              <a:r>
                <a:rPr lang="en-GB" sz="1800">
                  <a:effectLst/>
                  <a:latin typeface="Times New Roman" panose="02020603050405020304" pitchFamily="18" charset="0"/>
                  <a:ea typeface="Calibri" panose="020F0502020204030204" pitchFamily="34" charset="0"/>
                </a:rPr>
                <a:t> right to participate at the general meeting, right of information and of access to the books of the company, fiduciary duties toward minority shareholders for the BoD (e.g. self-dealing transaction).</a:t>
              </a:r>
              <a:endParaRPr lang="en-US" sz="3504" u="none">
                <a:solidFill>
                  <a:srgbClr val="000000"/>
                </a:solidFill>
                <a:latin typeface="Times New Roman" panose="02020603050405020304" pitchFamily="18" charset="0"/>
                <a:cs typeface="Times New Roman" panose="02020603050405020304" pitchFamily="18" charset="0"/>
              </a:endParaRPr>
            </a:p>
          </p:txBody>
        </p:sp>
        <p:grpSp>
          <p:nvGrpSpPr>
            <p:cNvPr id="10" name="Group 10"/>
            <p:cNvGrpSpPr/>
            <p:nvPr/>
          </p:nvGrpSpPr>
          <p:grpSpPr>
            <a:xfrm>
              <a:off x="12530547" y="2914904"/>
              <a:ext cx="3716493" cy="1258475"/>
              <a:chOff x="-1" y="-671632"/>
              <a:chExt cx="4955324" cy="1677967"/>
            </a:xfrm>
          </p:grpSpPr>
          <p:sp>
            <p:nvSpPr>
              <p:cNvPr id="11" name="AutoShape 11"/>
              <p:cNvSpPr/>
              <p:nvPr/>
            </p:nvSpPr>
            <p:spPr>
              <a:xfrm>
                <a:off x="-1" y="-671632"/>
                <a:ext cx="4955324" cy="1677967"/>
              </a:xfrm>
              <a:prstGeom prst="rect">
                <a:avLst/>
              </a:prstGeom>
              <a:solidFill>
                <a:srgbClr val="000000"/>
              </a:solidFill>
            </p:spPr>
          </p:sp>
          <p:sp>
            <p:nvSpPr>
              <p:cNvPr id="12" name="TextBox 12"/>
              <p:cNvSpPr txBox="1"/>
              <p:nvPr/>
            </p:nvSpPr>
            <p:spPr>
              <a:xfrm>
                <a:off x="208323" y="-536720"/>
                <a:ext cx="3579687" cy="1374564"/>
              </a:xfrm>
              <a:prstGeom prst="rect">
                <a:avLst/>
              </a:prstGeom>
            </p:spPr>
            <p:txBody>
              <a:bodyPr wrap="square" lIns="0" tIns="0" rIns="0" bIns="0" rtlCol="0" anchor="t">
                <a:spAutoFit/>
              </a:bodyPr>
              <a:lstStyle/>
              <a:p>
                <a:pPr>
                  <a:lnSpc>
                    <a:spcPts val="4197"/>
                  </a:lnSpc>
                </a:pPr>
                <a:r>
                  <a:rPr lang="en-US" sz="2998" spc="299">
                    <a:solidFill>
                      <a:srgbClr val="EFEFEF"/>
                    </a:solidFill>
                    <a:latin typeface="Open Sauce Bold"/>
                  </a:rPr>
                  <a:t>GOING PRIVATE</a:t>
                </a:r>
              </a:p>
            </p:txBody>
          </p:sp>
        </p:grpSp>
      </p:grpSp>
      <p:sp>
        <p:nvSpPr>
          <p:cNvPr id="14" name="CasellaDiTesto 13">
            <a:extLst>
              <a:ext uri="{FF2B5EF4-FFF2-40B4-BE49-F238E27FC236}">
                <a16:creationId xmlns:a16="http://schemas.microsoft.com/office/drawing/2014/main" id="{CB2864A5-71BF-7028-2277-955107B349C4}"/>
              </a:ext>
            </a:extLst>
          </p:cNvPr>
          <p:cNvSpPr txBox="1"/>
          <p:nvPr/>
        </p:nvSpPr>
        <p:spPr>
          <a:xfrm>
            <a:off x="1329097" y="600855"/>
            <a:ext cx="5481757" cy="769441"/>
          </a:xfrm>
          <a:prstGeom prst="rect">
            <a:avLst/>
          </a:prstGeom>
          <a:noFill/>
        </p:spPr>
        <p:txBody>
          <a:bodyPr wrap="none" rtlCol="0">
            <a:spAutoFit/>
          </a:bodyPr>
          <a:lstStyle/>
          <a:p>
            <a:r>
              <a:rPr lang="it-IT" sz="4400" b="1">
                <a:latin typeface="Times New Roman" panose="02020603050405020304" pitchFamily="18" charset="0"/>
                <a:cs typeface="Times New Roman" panose="02020603050405020304" pitchFamily="18" charset="0"/>
              </a:rPr>
              <a:t>POINTS IN FAVOUR</a:t>
            </a:r>
          </a:p>
        </p:txBody>
      </p:sp>
      <p:grpSp>
        <p:nvGrpSpPr>
          <p:cNvPr id="17" name="Group 2">
            <a:extLst>
              <a:ext uri="{FF2B5EF4-FFF2-40B4-BE49-F238E27FC236}">
                <a16:creationId xmlns:a16="http://schemas.microsoft.com/office/drawing/2014/main" id="{92B0AF5F-EF83-9314-504E-E9E77FF88743}"/>
              </a:ext>
            </a:extLst>
          </p:cNvPr>
          <p:cNvGrpSpPr/>
          <p:nvPr/>
        </p:nvGrpSpPr>
        <p:grpSpPr>
          <a:xfrm>
            <a:off x="1447801" y="5828108"/>
            <a:ext cx="3733800" cy="1233293"/>
            <a:chOff x="-65802" y="49709"/>
            <a:chExt cx="2649960" cy="1006335"/>
          </a:xfrm>
        </p:grpSpPr>
        <p:sp>
          <p:nvSpPr>
            <p:cNvPr id="27" name="AutoShape 3">
              <a:extLst>
                <a:ext uri="{FF2B5EF4-FFF2-40B4-BE49-F238E27FC236}">
                  <a16:creationId xmlns:a16="http://schemas.microsoft.com/office/drawing/2014/main" id="{341E5583-7FB3-54F9-03C2-E07C81A23C58}"/>
                </a:ext>
              </a:extLst>
            </p:cNvPr>
            <p:cNvSpPr/>
            <p:nvPr/>
          </p:nvSpPr>
          <p:spPr>
            <a:xfrm>
              <a:off x="-65802" y="49709"/>
              <a:ext cx="2637677" cy="1006335"/>
            </a:xfrm>
            <a:prstGeom prst="rect">
              <a:avLst/>
            </a:prstGeom>
            <a:solidFill>
              <a:srgbClr val="000000"/>
            </a:solidFill>
          </p:spPr>
        </p:sp>
        <p:sp>
          <p:nvSpPr>
            <p:cNvPr id="28" name="TextBox 4">
              <a:extLst>
                <a:ext uri="{FF2B5EF4-FFF2-40B4-BE49-F238E27FC236}">
                  <a16:creationId xmlns:a16="http://schemas.microsoft.com/office/drawing/2014/main" id="{EF317C89-6AF4-DF51-C811-4483FA9AAB5F}"/>
                </a:ext>
              </a:extLst>
            </p:cNvPr>
            <p:cNvSpPr txBox="1"/>
            <p:nvPr/>
          </p:nvSpPr>
          <p:spPr>
            <a:xfrm>
              <a:off x="62043" y="132273"/>
              <a:ext cx="2522115" cy="841206"/>
            </a:xfrm>
            <a:prstGeom prst="rect">
              <a:avLst/>
            </a:prstGeom>
          </p:spPr>
          <p:txBody>
            <a:bodyPr wrap="square" lIns="0" tIns="0" rIns="0" bIns="0" rtlCol="0" anchor="t">
              <a:spAutoFit/>
            </a:bodyPr>
            <a:lstStyle/>
            <a:p>
              <a:pPr>
                <a:lnSpc>
                  <a:spcPts val="4197"/>
                </a:lnSpc>
              </a:pPr>
              <a:r>
                <a:rPr lang="en-US" sz="2998" spc="299">
                  <a:solidFill>
                    <a:schemeClr val="bg1"/>
                  </a:solidFill>
                  <a:latin typeface="Open Sauce Bold"/>
                </a:rPr>
                <a:t>REDUCED</a:t>
              </a:r>
            </a:p>
            <a:p>
              <a:pPr>
                <a:lnSpc>
                  <a:spcPts val="4197"/>
                </a:lnSpc>
              </a:pPr>
              <a:r>
                <a:rPr lang="en-US" sz="2998" spc="299">
                  <a:solidFill>
                    <a:schemeClr val="bg1"/>
                  </a:solidFill>
                  <a:latin typeface="Open Sauce Bold"/>
                </a:rPr>
                <a:t>SEPARATION</a:t>
              </a:r>
            </a:p>
          </p:txBody>
        </p:sp>
      </p:grpSp>
      <p:grpSp>
        <p:nvGrpSpPr>
          <p:cNvPr id="19" name="Group 6">
            <a:extLst>
              <a:ext uri="{FF2B5EF4-FFF2-40B4-BE49-F238E27FC236}">
                <a16:creationId xmlns:a16="http://schemas.microsoft.com/office/drawing/2014/main" id="{E26849D4-3A1D-6F9A-9FD3-C44CBFEEE566}"/>
              </a:ext>
            </a:extLst>
          </p:cNvPr>
          <p:cNvGrpSpPr/>
          <p:nvPr/>
        </p:nvGrpSpPr>
        <p:grpSpPr>
          <a:xfrm>
            <a:off x="6962625" y="5828108"/>
            <a:ext cx="3737304" cy="1237857"/>
            <a:chOff x="-65355" y="-125241"/>
            <a:chExt cx="2633689" cy="1131576"/>
          </a:xfrm>
        </p:grpSpPr>
        <p:sp>
          <p:nvSpPr>
            <p:cNvPr id="25" name="AutoShape 7">
              <a:extLst>
                <a:ext uri="{FF2B5EF4-FFF2-40B4-BE49-F238E27FC236}">
                  <a16:creationId xmlns:a16="http://schemas.microsoft.com/office/drawing/2014/main" id="{BA3888C6-8C35-9180-8067-C080349A673B}"/>
                </a:ext>
              </a:extLst>
            </p:cNvPr>
            <p:cNvSpPr/>
            <p:nvPr/>
          </p:nvSpPr>
          <p:spPr>
            <a:xfrm>
              <a:off x="-65355" y="-125241"/>
              <a:ext cx="2633689" cy="1131576"/>
            </a:xfrm>
            <a:prstGeom prst="rect">
              <a:avLst/>
            </a:prstGeom>
            <a:solidFill>
              <a:srgbClr val="000000"/>
            </a:solidFill>
          </p:spPr>
        </p:sp>
        <p:sp>
          <p:nvSpPr>
            <p:cNvPr id="26" name="TextBox 8">
              <a:extLst>
                <a:ext uri="{FF2B5EF4-FFF2-40B4-BE49-F238E27FC236}">
                  <a16:creationId xmlns:a16="http://schemas.microsoft.com/office/drawing/2014/main" id="{F97FBF08-714D-9100-03E2-7DC4E26057B7}"/>
                </a:ext>
              </a:extLst>
            </p:cNvPr>
            <p:cNvSpPr txBox="1"/>
            <p:nvPr/>
          </p:nvSpPr>
          <p:spPr>
            <a:xfrm>
              <a:off x="29591" y="-32744"/>
              <a:ext cx="2107169" cy="942409"/>
            </a:xfrm>
            <a:prstGeom prst="rect">
              <a:avLst/>
            </a:prstGeom>
          </p:spPr>
          <p:txBody>
            <a:bodyPr lIns="0" tIns="0" rIns="0" bIns="0" rtlCol="0" anchor="t">
              <a:spAutoFit/>
            </a:bodyPr>
            <a:lstStyle/>
            <a:p>
              <a:pPr>
                <a:lnSpc>
                  <a:spcPts val="4197"/>
                </a:lnSpc>
              </a:pPr>
              <a:r>
                <a:rPr lang="en-US" sz="2998" spc="299">
                  <a:solidFill>
                    <a:srgbClr val="EFEFEF"/>
                  </a:solidFill>
                  <a:latin typeface="Open Sauce Bold"/>
                </a:rPr>
                <a:t>ESCAPE ROOM</a:t>
              </a:r>
            </a:p>
          </p:txBody>
        </p:sp>
      </p:grpSp>
      <p:sp>
        <p:nvSpPr>
          <p:cNvPr id="29" name="AutoShape 3">
            <a:extLst>
              <a:ext uri="{FF2B5EF4-FFF2-40B4-BE49-F238E27FC236}">
                <a16:creationId xmlns:a16="http://schemas.microsoft.com/office/drawing/2014/main" id="{4C2F19A7-110D-E1B0-CCCA-F8FA0DDBD32B}"/>
              </a:ext>
            </a:extLst>
          </p:cNvPr>
          <p:cNvSpPr/>
          <p:nvPr/>
        </p:nvSpPr>
        <p:spPr>
          <a:xfrm>
            <a:off x="6983436" y="1813720"/>
            <a:ext cx="3716493" cy="1233293"/>
          </a:xfrm>
          <a:prstGeom prst="rect">
            <a:avLst/>
          </a:prstGeom>
          <a:solidFill>
            <a:srgbClr val="000000"/>
          </a:solidFill>
        </p:spPr>
      </p:sp>
      <p:sp>
        <p:nvSpPr>
          <p:cNvPr id="30" name="TextBox 4">
            <a:extLst>
              <a:ext uri="{FF2B5EF4-FFF2-40B4-BE49-F238E27FC236}">
                <a16:creationId xmlns:a16="http://schemas.microsoft.com/office/drawing/2014/main" id="{0335ED24-F3A4-5ACB-22AC-BD699FFD51F5}"/>
              </a:ext>
            </a:extLst>
          </p:cNvPr>
          <p:cNvSpPr txBox="1"/>
          <p:nvPr/>
        </p:nvSpPr>
        <p:spPr>
          <a:xfrm>
            <a:off x="7146069" y="2061033"/>
            <a:ext cx="3502171" cy="738664"/>
          </a:xfrm>
          <a:prstGeom prst="rect">
            <a:avLst/>
          </a:prstGeom>
        </p:spPr>
        <p:txBody>
          <a:bodyPr wrap="square" lIns="0" tIns="0" rIns="0" bIns="0" rtlCol="0" anchor="t">
            <a:spAutoFit/>
          </a:bodyPr>
          <a:lstStyle/>
          <a:p>
            <a:r>
              <a:rPr lang="en-US" sz="2400" spc="299">
                <a:solidFill>
                  <a:srgbClr val="EFEFEF"/>
                </a:solidFill>
                <a:latin typeface="Open Sauce Bold"/>
              </a:rPr>
              <a:t>LEGAL LITIGATION RISK REDUCTION</a:t>
            </a:r>
            <a:endParaRPr lang="en-US" sz="2998" spc="299">
              <a:solidFill>
                <a:srgbClr val="EFEFEF"/>
              </a:solidFill>
              <a:latin typeface="Open Sauce Bold"/>
            </a:endParaRPr>
          </a:p>
        </p:txBody>
      </p:sp>
      <p:grpSp>
        <p:nvGrpSpPr>
          <p:cNvPr id="33" name="Gruppo 32">
            <a:extLst>
              <a:ext uri="{FF2B5EF4-FFF2-40B4-BE49-F238E27FC236}">
                <a16:creationId xmlns:a16="http://schemas.microsoft.com/office/drawing/2014/main" id="{74A4CD42-3864-CBE1-79C8-7B36242F4CAA}"/>
              </a:ext>
            </a:extLst>
          </p:cNvPr>
          <p:cNvGrpSpPr/>
          <p:nvPr/>
        </p:nvGrpSpPr>
        <p:grpSpPr>
          <a:xfrm>
            <a:off x="12571306" y="5828316"/>
            <a:ext cx="3622634" cy="1233293"/>
            <a:chOff x="13921282" y="4813773"/>
            <a:chExt cx="3622634" cy="1233293"/>
          </a:xfrm>
        </p:grpSpPr>
        <p:sp>
          <p:nvSpPr>
            <p:cNvPr id="31" name="AutoShape 3">
              <a:extLst>
                <a:ext uri="{FF2B5EF4-FFF2-40B4-BE49-F238E27FC236}">
                  <a16:creationId xmlns:a16="http://schemas.microsoft.com/office/drawing/2014/main" id="{8FFA22AD-B625-771C-6808-D34336CEEDF3}"/>
                </a:ext>
              </a:extLst>
            </p:cNvPr>
            <p:cNvSpPr/>
            <p:nvPr/>
          </p:nvSpPr>
          <p:spPr>
            <a:xfrm>
              <a:off x="13921282" y="4813773"/>
              <a:ext cx="3622633" cy="1233293"/>
            </a:xfrm>
            <a:prstGeom prst="rect">
              <a:avLst/>
            </a:prstGeom>
            <a:solidFill>
              <a:srgbClr val="000000"/>
            </a:solidFill>
          </p:spPr>
        </p:sp>
        <p:sp>
          <p:nvSpPr>
            <p:cNvPr id="32" name="TextBox 4">
              <a:extLst>
                <a:ext uri="{FF2B5EF4-FFF2-40B4-BE49-F238E27FC236}">
                  <a16:creationId xmlns:a16="http://schemas.microsoft.com/office/drawing/2014/main" id="{FEAA2900-5DA4-D326-A6C4-0A490346D978}"/>
                </a:ext>
              </a:extLst>
            </p:cNvPr>
            <p:cNvSpPr txBox="1"/>
            <p:nvPr/>
          </p:nvSpPr>
          <p:spPr>
            <a:xfrm>
              <a:off x="14048230" y="4914956"/>
              <a:ext cx="3495686" cy="1030923"/>
            </a:xfrm>
            <a:prstGeom prst="rect">
              <a:avLst/>
            </a:prstGeom>
          </p:spPr>
          <p:txBody>
            <a:bodyPr wrap="square" lIns="0" tIns="0" rIns="0" bIns="0" rtlCol="0" anchor="t">
              <a:spAutoFit/>
            </a:bodyPr>
            <a:lstStyle/>
            <a:p>
              <a:pPr>
                <a:lnSpc>
                  <a:spcPts val="4197"/>
                </a:lnSpc>
              </a:pPr>
              <a:r>
                <a:rPr lang="en-US" sz="2998" spc="299">
                  <a:solidFill>
                    <a:srgbClr val="EFEFEF"/>
                  </a:solidFill>
                  <a:latin typeface="Open Sauce Bold"/>
                </a:rPr>
                <a:t>MITIGATE</a:t>
              </a:r>
            </a:p>
            <a:p>
              <a:pPr>
                <a:lnSpc>
                  <a:spcPts val="4197"/>
                </a:lnSpc>
              </a:pPr>
              <a:r>
                <a:rPr lang="en-US" sz="2998" spc="299">
                  <a:solidFill>
                    <a:srgbClr val="EFEFEF"/>
                  </a:solidFill>
                  <a:latin typeface="Open Sauce Bold"/>
                </a:rPr>
                <a:t>FREE-RIDERS</a:t>
              </a:r>
            </a:p>
          </p:txBody>
        </p:sp>
      </p:grpSp>
      <p:sp>
        <p:nvSpPr>
          <p:cNvPr id="34" name="TextBox 5">
            <a:extLst>
              <a:ext uri="{FF2B5EF4-FFF2-40B4-BE49-F238E27FC236}">
                <a16:creationId xmlns:a16="http://schemas.microsoft.com/office/drawing/2014/main" id="{3F6E6B7E-79ED-571C-FB5E-2CBB39776D57}"/>
              </a:ext>
            </a:extLst>
          </p:cNvPr>
          <p:cNvSpPr txBox="1"/>
          <p:nvPr/>
        </p:nvSpPr>
        <p:spPr>
          <a:xfrm>
            <a:off x="6962624" y="3244937"/>
            <a:ext cx="4256551" cy="1612173"/>
          </a:xfrm>
          <a:prstGeom prst="rect">
            <a:avLst/>
          </a:prstGeom>
        </p:spPr>
        <p:txBody>
          <a:bodyPr wrap="square" lIns="0" tIns="0" rIns="0" bIns="0" rtlCol="0" anchor="t">
            <a:spAutoFit/>
          </a:bodyPr>
          <a:lstStyle/>
          <a:p>
            <a:pPr>
              <a:lnSpc>
                <a:spcPct val="150000"/>
              </a:lnSpc>
              <a:spcBef>
                <a:spcPct val="0"/>
              </a:spcBef>
            </a:pPr>
            <a:r>
              <a:rPr lang="en-GB" kern="100">
                <a:latin typeface="Times New Roman" panose="02020603050405020304" pitchFamily="18" charset="0"/>
                <a:ea typeface="Calibri" panose="020F0502020204030204" pitchFamily="34" charset="0"/>
                <a:cs typeface="Arial" panose="020B0604020202020204" pitchFamily="34" charset="0"/>
              </a:rPr>
              <a:t>L</a:t>
            </a:r>
            <a:r>
              <a:rPr lang="en-GB" sz="1800" kern="100">
                <a:effectLst/>
                <a:latin typeface="Times New Roman" panose="02020603050405020304" pitchFamily="18" charset="0"/>
                <a:ea typeface="Calibri" panose="020F0502020204030204" pitchFamily="34" charset="0"/>
                <a:cs typeface="Arial" panose="020B0604020202020204" pitchFamily="34" charset="0"/>
              </a:rPr>
              <a:t>awsuits, besides being financially costly, can effectively block the execution of structural changes of the corporation and make it lose corporate opportunities </a:t>
            </a:r>
            <a:r>
              <a:rPr lang="en-GB" sz="1800">
                <a:effectLst/>
                <a:latin typeface="Times New Roman" panose="02020603050405020304" pitchFamily="18" charset="0"/>
                <a:ea typeface="Calibri" panose="020F0502020204030204" pitchFamily="34" charset="0"/>
                <a:cs typeface="Times New Roman" panose="02020603050405020304" pitchFamily="18" charset="0"/>
              </a:rPr>
              <a:t>(Krebs, 2012)</a:t>
            </a:r>
            <a:r>
              <a:rPr lang="it-IT" sz="1800">
                <a:latin typeface="Times New Roman" panose="02020603050405020304" pitchFamily="18" charset="0"/>
                <a:ea typeface="Calibri" panose="020F0502020204030204" pitchFamily="34" charset="0"/>
                <a:cs typeface="Times New Roman" panose="02020603050405020304" pitchFamily="18" charset="0"/>
              </a:rPr>
              <a:t>.</a:t>
            </a:r>
            <a:endParaRPr lang="en-US" sz="3504" u="none">
              <a:solidFill>
                <a:srgbClr val="000000"/>
              </a:solidFill>
              <a:latin typeface="Times New Roman" panose="02020603050405020304" pitchFamily="18" charset="0"/>
              <a:cs typeface="Times New Roman" panose="02020603050405020304" pitchFamily="18" charset="0"/>
            </a:endParaRPr>
          </a:p>
        </p:txBody>
      </p:sp>
      <p:sp>
        <p:nvSpPr>
          <p:cNvPr id="35" name="TextBox 5">
            <a:extLst>
              <a:ext uri="{FF2B5EF4-FFF2-40B4-BE49-F238E27FC236}">
                <a16:creationId xmlns:a16="http://schemas.microsoft.com/office/drawing/2014/main" id="{B6710754-5C8E-DEB7-9B8A-1B479A079479}"/>
              </a:ext>
            </a:extLst>
          </p:cNvPr>
          <p:cNvSpPr txBox="1"/>
          <p:nvPr/>
        </p:nvSpPr>
        <p:spPr>
          <a:xfrm>
            <a:off x="12499013" y="3244936"/>
            <a:ext cx="4493588" cy="2027671"/>
          </a:xfrm>
          <a:prstGeom prst="rect">
            <a:avLst/>
          </a:prstGeom>
        </p:spPr>
        <p:txBody>
          <a:bodyPr wrap="square" lIns="0" tIns="0" rIns="0" bIns="0" rtlCol="0" anchor="t">
            <a:spAutoFit/>
          </a:bodyPr>
          <a:lstStyle>
            <a:defPPr>
              <a:defRPr lang="en-US"/>
            </a:defPPr>
            <a:lvl1pPr>
              <a:lnSpc>
                <a:spcPct val="150000"/>
              </a:lnSpc>
              <a:spcBef>
                <a:spcPct val="0"/>
              </a:spcBef>
              <a:defRPr kern="100">
                <a:latin typeface="Times New Roman" panose="02020603050405020304" pitchFamily="18" charset="0"/>
                <a:ea typeface="Calibri" panose="020F0502020204030204" pitchFamily="34" charset="0"/>
                <a:cs typeface="Arial" panose="020B0604020202020204" pitchFamily="34" charset="0"/>
              </a:defRPr>
            </a:lvl1pPr>
          </a:lstStyle>
          <a:p>
            <a:r>
              <a:rPr lang="en-GB"/>
              <a:t>For listed companies, could be more economically advantageous to go private. Different reasons could lead to that decision, like perception of a wrong market value, reduction of compliance costs with institutions (Krebs, 2012).</a:t>
            </a:r>
            <a:endParaRPr lang="it-IT"/>
          </a:p>
        </p:txBody>
      </p:sp>
      <p:sp>
        <p:nvSpPr>
          <p:cNvPr id="37" name="CasellaDiTesto 36">
            <a:extLst>
              <a:ext uri="{FF2B5EF4-FFF2-40B4-BE49-F238E27FC236}">
                <a16:creationId xmlns:a16="http://schemas.microsoft.com/office/drawing/2014/main" id="{40FFBBA7-6D79-03F8-51F7-CFCDEF9BD89A}"/>
              </a:ext>
            </a:extLst>
          </p:cNvPr>
          <p:cNvSpPr txBox="1"/>
          <p:nvPr/>
        </p:nvSpPr>
        <p:spPr>
          <a:xfrm>
            <a:off x="1329097" y="7159972"/>
            <a:ext cx="4690704" cy="2535502"/>
          </a:xfrm>
          <a:prstGeom prst="rect">
            <a:avLst/>
          </a:prstGeom>
          <a:noFill/>
        </p:spPr>
        <p:txBody>
          <a:bodyPr wrap="square">
            <a:spAutoFit/>
          </a:bodyPr>
          <a:lstStyle/>
          <a:p>
            <a:pPr>
              <a:lnSpc>
                <a:spcPct val="150000"/>
              </a:lnSpc>
            </a:pPr>
            <a:r>
              <a:rPr lang="en-GB">
                <a:latin typeface="Times New Roman" panose="02020603050405020304" pitchFamily="18" charset="0"/>
                <a:cs typeface="Times New Roman" panose="02020603050405020304" pitchFamily="18" charset="0"/>
              </a:rPr>
              <a:t>Diminish agency costs, avoiding minority to (or threatening to) jeopardize the majority’s owner plans, reducing the risk of obstructionism. Moreover, having full control can make the “survivor shareholder” being more motivated in pursuing the business</a:t>
            </a:r>
            <a:r>
              <a:rPr lang="it-IT">
                <a:latin typeface="Times New Roman" panose="02020603050405020304" pitchFamily="18" charset="0"/>
                <a:cs typeface="Times New Roman" panose="02020603050405020304" pitchFamily="18" charset="0"/>
              </a:rPr>
              <a:t> (</a:t>
            </a:r>
            <a:r>
              <a:rPr lang="it-IT" err="1">
                <a:latin typeface="Times New Roman" panose="02020603050405020304" pitchFamily="18" charset="0"/>
                <a:cs typeface="Times New Roman" panose="02020603050405020304" pitchFamily="18" charset="0"/>
              </a:rPr>
              <a:t>Ventoruzzo</a:t>
            </a:r>
            <a:r>
              <a:rPr lang="it-IT">
                <a:latin typeface="Times New Roman" panose="02020603050405020304" pitchFamily="18" charset="0"/>
                <a:cs typeface="Times New Roman" panose="02020603050405020304" pitchFamily="18" charset="0"/>
              </a:rPr>
              <a:t>, 2010).</a:t>
            </a:r>
          </a:p>
        </p:txBody>
      </p:sp>
      <p:sp>
        <p:nvSpPr>
          <p:cNvPr id="38" name="CasellaDiTesto 37">
            <a:extLst>
              <a:ext uri="{FF2B5EF4-FFF2-40B4-BE49-F238E27FC236}">
                <a16:creationId xmlns:a16="http://schemas.microsoft.com/office/drawing/2014/main" id="{EA259213-4CFB-7A09-00DF-3370C5B95FCF}"/>
              </a:ext>
            </a:extLst>
          </p:cNvPr>
          <p:cNvSpPr txBox="1"/>
          <p:nvPr/>
        </p:nvSpPr>
        <p:spPr>
          <a:xfrm>
            <a:off x="6904158" y="7159972"/>
            <a:ext cx="4690704" cy="2535502"/>
          </a:xfrm>
          <a:prstGeom prst="rect">
            <a:avLst/>
          </a:prstGeom>
          <a:noFill/>
        </p:spPr>
        <p:txBody>
          <a:bodyPr wrap="square">
            <a:spAutoFit/>
          </a:bodyPr>
          <a:lstStyle/>
          <a:p>
            <a:pPr>
              <a:lnSpc>
                <a:spcPct val="150000"/>
              </a:lnSpc>
            </a:pPr>
            <a:r>
              <a:rPr lang="en-GB" sz="1800">
                <a:effectLst/>
                <a:latin typeface="Times New Roman" panose="02020603050405020304" pitchFamily="18" charset="0"/>
                <a:ea typeface="Calibri" panose="020F0502020204030204" pitchFamily="34" charset="0"/>
              </a:rPr>
              <a:t>Giving the opportunity to easily delist companies, assuming that a cash-out merger is the most suitable instrument to achieve the goal, could incentivize more companies to list because they know that in the future, they could have the opportunity to turn back</a:t>
            </a:r>
            <a:r>
              <a:rPr lang="it-IT" sz="1800">
                <a:latin typeface="Times New Roman" panose="02020603050405020304" pitchFamily="18" charset="0"/>
                <a:ea typeface="Calibri" panose="020F0502020204030204" pitchFamily="34" charset="0"/>
              </a:rPr>
              <a:t>.</a:t>
            </a:r>
            <a:endParaRPr lang="it-IT">
              <a:latin typeface="Times New Roman" panose="02020603050405020304" pitchFamily="18" charset="0"/>
              <a:cs typeface="Times New Roman" panose="02020603050405020304" pitchFamily="18" charset="0"/>
            </a:endParaRPr>
          </a:p>
        </p:txBody>
      </p:sp>
      <p:sp>
        <p:nvSpPr>
          <p:cNvPr id="39" name="CasellaDiTesto 38">
            <a:extLst>
              <a:ext uri="{FF2B5EF4-FFF2-40B4-BE49-F238E27FC236}">
                <a16:creationId xmlns:a16="http://schemas.microsoft.com/office/drawing/2014/main" id="{50286D66-1A6B-3697-2149-2E78B163CBA8}"/>
              </a:ext>
            </a:extLst>
          </p:cNvPr>
          <p:cNvSpPr txBox="1"/>
          <p:nvPr/>
        </p:nvSpPr>
        <p:spPr>
          <a:xfrm>
            <a:off x="12520578" y="7156378"/>
            <a:ext cx="5146935" cy="2535502"/>
          </a:xfrm>
          <a:prstGeom prst="rect">
            <a:avLst/>
          </a:prstGeom>
          <a:noFill/>
        </p:spPr>
        <p:txBody>
          <a:bodyPr wrap="square">
            <a:spAutoFit/>
          </a:bodyPr>
          <a:lstStyle/>
          <a:p>
            <a:pPr>
              <a:lnSpc>
                <a:spcPct val="150000"/>
              </a:lnSpc>
              <a:spcAft>
                <a:spcPts val="800"/>
              </a:spcAft>
            </a:pPr>
            <a:r>
              <a:rPr lang="en-GB">
                <a:latin typeface="Times New Roman" panose="02020603050405020304" pitchFamily="18" charset="0"/>
              </a:rPr>
              <a:t>Minority shareholders may be reluctant to sell their shares especially following an assumption that post-merger value would be higher. In cash-out mergers they are indifferent in tendering or retaining and there will exist an equilibrium in which the price would be lower than the post takeover-value (Dalkir, 2018).</a:t>
            </a:r>
          </a:p>
        </p:txBody>
      </p:sp>
      <p:pic>
        <p:nvPicPr>
          <p:cNvPr id="40" name="Picture 7">
            <a:extLst>
              <a:ext uri="{FF2B5EF4-FFF2-40B4-BE49-F238E27FC236}">
                <a16:creationId xmlns:a16="http://schemas.microsoft.com/office/drawing/2014/main" id="{EE654221-6DF7-0AEB-94B7-50BF8BDB39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016048">
            <a:off x="12243487" y="-1005305"/>
            <a:ext cx="10749463" cy="2687366"/>
          </a:xfrm>
          <a:prstGeom prst="rect">
            <a:avLst/>
          </a:prstGeom>
        </p:spPr>
      </p:pic>
      <p:pic>
        <p:nvPicPr>
          <p:cNvPr id="41" name="Picture 2">
            <a:extLst>
              <a:ext uri="{FF2B5EF4-FFF2-40B4-BE49-F238E27FC236}">
                <a16:creationId xmlns:a16="http://schemas.microsoft.com/office/drawing/2014/main" id="{E66AC181-7FEC-5962-8D5E-51FAA978BA5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6978059">
            <a:off x="-4635884" y="7647106"/>
            <a:ext cx="7629294" cy="7828566"/>
          </a:xfrm>
          <a:prstGeom prst="rect">
            <a:avLst/>
          </a:prstGeom>
        </p:spPr>
      </p:pic>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14" name="CasellaDiTesto 13">
            <a:extLst>
              <a:ext uri="{FF2B5EF4-FFF2-40B4-BE49-F238E27FC236}">
                <a16:creationId xmlns:a16="http://schemas.microsoft.com/office/drawing/2014/main" id="{CB2864A5-71BF-7028-2277-955107B349C4}"/>
              </a:ext>
            </a:extLst>
          </p:cNvPr>
          <p:cNvSpPr txBox="1"/>
          <p:nvPr/>
        </p:nvSpPr>
        <p:spPr>
          <a:xfrm>
            <a:off x="1879600" y="661070"/>
            <a:ext cx="4967322" cy="769441"/>
          </a:xfrm>
          <a:prstGeom prst="rect">
            <a:avLst/>
          </a:prstGeom>
          <a:noFill/>
        </p:spPr>
        <p:txBody>
          <a:bodyPr wrap="none" rtlCol="0">
            <a:spAutoFit/>
          </a:bodyPr>
          <a:lstStyle/>
          <a:p>
            <a:r>
              <a:rPr lang="it-IT" sz="4400" b="1">
                <a:latin typeface="Times New Roman" panose="02020603050405020304" pitchFamily="18" charset="0"/>
                <a:cs typeface="Times New Roman" panose="02020603050405020304" pitchFamily="18" charset="0"/>
              </a:rPr>
              <a:t>POINTS AGAINST</a:t>
            </a:r>
          </a:p>
        </p:txBody>
      </p:sp>
      <p:sp>
        <p:nvSpPr>
          <p:cNvPr id="6" name="CasellaDiTesto 5">
            <a:extLst>
              <a:ext uri="{FF2B5EF4-FFF2-40B4-BE49-F238E27FC236}">
                <a16:creationId xmlns:a16="http://schemas.microsoft.com/office/drawing/2014/main" id="{CCA46ECF-8E66-0FD2-811C-86ED1EA2133F}"/>
              </a:ext>
            </a:extLst>
          </p:cNvPr>
          <p:cNvSpPr txBox="1"/>
          <p:nvPr/>
        </p:nvSpPr>
        <p:spPr>
          <a:xfrm>
            <a:off x="1879600" y="1714500"/>
            <a:ext cx="15686657" cy="677108"/>
          </a:xfrm>
          <a:prstGeom prst="rect">
            <a:avLst/>
          </a:prstGeom>
          <a:noFill/>
        </p:spPr>
        <p:txBody>
          <a:bodyPr wrap="square" rtlCol="0">
            <a:spAutoFit/>
          </a:bodyPr>
          <a:lstStyle/>
          <a:p>
            <a:r>
              <a:rPr lang="en-GB" sz="2000">
                <a:effectLst/>
                <a:latin typeface="Times New Roman" panose="02020603050405020304" pitchFamily="18" charset="0"/>
                <a:ea typeface="Calibri" panose="020F0502020204030204" pitchFamily="34" charset="0"/>
                <a:cs typeface="Times New Roman" panose="02020603050405020304" pitchFamily="18" charset="0"/>
              </a:rPr>
              <a:t>Some possible points against cash-out mergers are related to the conditions at which freeze-out is settled by controlling shareholders</a:t>
            </a:r>
            <a:r>
              <a:rPr lang="it-IT" sz="2000">
                <a:effectLst/>
                <a:latin typeface="Times New Roman" panose="02020603050405020304" pitchFamily="18" charset="0"/>
                <a:ea typeface="Calibri" panose="020F0502020204030204" pitchFamily="34" charset="0"/>
                <a:cs typeface="Times New Roman" panose="02020603050405020304" pitchFamily="18" charset="0"/>
              </a:rPr>
              <a:t>:</a:t>
            </a:r>
          </a:p>
          <a:p>
            <a:endParaRPr lang="it-IT"/>
          </a:p>
        </p:txBody>
      </p:sp>
      <p:grpSp>
        <p:nvGrpSpPr>
          <p:cNvPr id="3" name="Gruppo 2">
            <a:extLst>
              <a:ext uri="{FF2B5EF4-FFF2-40B4-BE49-F238E27FC236}">
                <a16:creationId xmlns:a16="http://schemas.microsoft.com/office/drawing/2014/main" id="{78CC6908-CC0C-F478-48D1-6D1CBF89439B}"/>
              </a:ext>
            </a:extLst>
          </p:cNvPr>
          <p:cNvGrpSpPr/>
          <p:nvPr/>
        </p:nvGrpSpPr>
        <p:grpSpPr>
          <a:xfrm>
            <a:off x="1258246" y="6157237"/>
            <a:ext cx="15771509" cy="1378624"/>
            <a:chOff x="1315050" y="2558812"/>
            <a:chExt cx="15771509" cy="1378624"/>
          </a:xfrm>
        </p:grpSpPr>
        <p:grpSp>
          <p:nvGrpSpPr>
            <p:cNvPr id="49" name="Gruppo 48">
              <a:extLst>
                <a:ext uri="{FF2B5EF4-FFF2-40B4-BE49-F238E27FC236}">
                  <a16:creationId xmlns:a16="http://schemas.microsoft.com/office/drawing/2014/main" id="{0986C3B3-9B6C-EA42-C0F7-49C42EE11224}"/>
                </a:ext>
              </a:extLst>
            </p:cNvPr>
            <p:cNvGrpSpPr/>
            <p:nvPr/>
          </p:nvGrpSpPr>
          <p:grpSpPr>
            <a:xfrm>
              <a:off x="1658879" y="2558812"/>
              <a:ext cx="15427680" cy="1378624"/>
              <a:chOff x="1877148" y="2627929"/>
              <a:chExt cx="15427680" cy="1378624"/>
            </a:xfrm>
          </p:grpSpPr>
          <p:grpSp>
            <p:nvGrpSpPr>
              <p:cNvPr id="44" name="Gruppo 43">
                <a:extLst>
                  <a:ext uri="{FF2B5EF4-FFF2-40B4-BE49-F238E27FC236}">
                    <a16:creationId xmlns:a16="http://schemas.microsoft.com/office/drawing/2014/main" id="{80AED253-5EA4-BCB8-B6EB-5C9DC0FA7C29}"/>
                  </a:ext>
                </a:extLst>
              </p:cNvPr>
              <p:cNvGrpSpPr/>
              <p:nvPr/>
            </p:nvGrpSpPr>
            <p:grpSpPr>
              <a:xfrm>
                <a:off x="2141028" y="2627929"/>
                <a:ext cx="15163800" cy="646331"/>
                <a:chOff x="2057400" y="7335836"/>
                <a:chExt cx="15163800" cy="646331"/>
              </a:xfrm>
            </p:grpSpPr>
            <p:sp>
              <p:nvSpPr>
                <p:cNvPr id="45" name="AutoShape 3">
                  <a:extLst>
                    <a:ext uri="{FF2B5EF4-FFF2-40B4-BE49-F238E27FC236}">
                      <a16:creationId xmlns:a16="http://schemas.microsoft.com/office/drawing/2014/main" id="{7077D2EA-7398-686C-3A01-37EF7783C76B}"/>
                    </a:ext>
                  </a:extLst>
                </p:cNvPr>
                <p:cNvSpPr/>
                <p:nvPr/>
              </p:nvSpPr>
              <p:spPr>
                <a:xfrm>
                  <a:off x="2057400" y="7355105"/>
                  <a:ext cx="15163800" cy="607795"/>
                </a:xfrm>
                <a:prstGeom prst="rect">
                  <a:avLst/>
                </a:prstGeom>
                <a:solidFill>
                  <a:srgbClr val="000000"/>
                </a:solidFill>
              </p:spPr>
            </p:sp>
            <p:sp>
              <p:nvSpPr>
                <p:cNvPr id="46" name="CasellaDiTesto 45">
                  <a:extLst>
                    <a:ext uri="{FF2B5EF4-FFF2-40B4-BE49-F238E27FC236}">
                      <a16:creationId xmlns:a16="http://schemas.microsoft.com/office/drawing/2014/main" id="{FCB691FD-0ACE-775C-82B4-62813AACB724}"/>
                    </a:ext>
                  </a:extLst>
                </p:cNvPr>
                <p:cNvSpPr txBox="1"/>
                <p:nvPr/>
              </p:nvSpPr>
              <p:spPr>
                <a:xfrm>
                  <a:off x="2242361" y="7335836"/>
                  <a:ext cx="14793878" cy="646331"/>
                </a:xfrm>
                <a:prstGeom prst="rect">
                  <a:avLst/>
                </a:prstGeom>
                <a:noFill/>
              </p:spPr>
              <p:txBody>
                <a:bodyPr wrap="square">
                  <a:spAutoFit/>
                </a:bodyPr>
                <a:lstStyle/>
                <a:p>
                  <a:r>
                    <a:rPr lang="en-GB" sz="1800">
                      <a:solidFill>
                        <a:schemeClr val="bg1"/>
                      </a:solidFill>
                      <a:latin typeface="Times New Roman" panose="02020603050405020304" pitchFamily="18" charset="0"/>
                      <a:ea typeface="Calibri" panose="020F0502020204030204" pitchFamily="34" charset="0"/>
                      <a:cs typeface="Times New Roman" panose="02020603050405020304" pitchFamily="18" charset="0"/>
                    </a:rPr>
                    <a:t>T</a:t>
                  </a:r>
                  <a:r>
                    <a:rPr lang="en-GB"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he controlling shareholders are not incentivized to introduce both a MoM and an independent committee in the long-form merger or voluntarily introduce it in the short-term merger (not required by the </a:t>
                  </a:r>
                  <a:r>
                    <a:rPr lang="en-GB">
                      <a:solidFill>
                        <a:schemeClr val="bg1"/>
                      </a:solidFill>
                      <a:latin typeface="Times New Roman" panose="02020603050405020304" pitchFamily="18" charset="0"/>
                      <a:ea typeface="Calibri" panose="020F0502020204030204" pitchFamily="34" charset="0"/>
                      <a:cs typeface="Times New Roman" panose="02020603050405020304" pitchFamily="18" charset="0"/>
                    </a:rPr>
                    <a:t>three “In re Pure Resources case-2002” conditions</a:t>
                  </a:r>
                  <a:r>
                    <a:rPr lang="en-GB"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p:txBody>
            </p:sp>
          </p:grpSp>
          <p:sp>
            <p:nvSpPr>
              <p:cNvPr id="48" name="CasellaDiTesto 47">
                <a:extLst>
                  <a:ext uri="{FF2B5EF4-FFF2-40B4-BE49-F238E27FC236}">
                    <a16:creationId xmlns:a16="http://schemas.microsoft.com/office/drawing/2014/main" id="{1BDE7B19-A778-6980-2DEE-950AA1ECF75F}"/>
                  </a:ext>
                </a:extLst>
              </p:cNvPr>
              <p:cNvSpPr txBox="1"/>
              <p:nvPr/>
            </p:nvSpPr>
            <p:spPr>
              <a:xfrm>
                <a:off x="1877148" y="3360222"/>
                <a:ext cx="15427680" cy="646331"/>
              </a:xfrm>
              <a:prstGeom prst="rect">
                <a:avLst/>
              </a:prstGeom>
              <a:noFill/>
            </p:spPr>
            <p:txBody>
              <a:bodyPr wrap="square">
                <a:spAutoFit/>
              </a:bodyPr>
              <a:lstStyle/>
              <a:p>
                <a:pPr lvl="1"/>
                <a:r>
                  <a:rPr lang="en-GB" sz="1800">
                    <a:effectLst/>
                    <a:latin typeface="Times New Roman" panose="02020603050405020304" pitchFamily="18" charset="0"/>
                    <a:ea typeface="Calibri" panose="020F0502020204030204" pitchFamily="34" charset="0"/>
                  </a:rPr>
                  <a:t>To overcome this problem, it could be possible to require as </a:t>
                </a:r>
                <a:r>
                  <a:rPr lang="en-GB" sz="1800" b="1">
                    <a:effectLst/>
                    <a:latin typeface="Times New Roman" panose="02020603050405020304" pitchFamily="18" charset="0"/>
                    <a:ea typeface="Calibri" panose="020F0502020204030204" pitchFamily="34" charset="0"/>
                  </a:rPr>
                  <a:t>mandatory</a:t>
                </a:r>
                <a:r>
                  <a:rPr lang="en-GB" sz="1800">
                    <a:effectLst/>
                    <a:latin typeface="Times New Roman" panose="02020603050405020304" pitchFamily="18" charset="0"/>
                    <a:ea typeface="Calibri" panose="020F0502020204030204" pitchFamily="34" charset="0"/>
                  </a:rPr>
                  <a:t> to require both MoM and independent committee for the long-form mergers and to add them as a </a:t>
                </a:r>
                <a:r>
                  <a:rPr lang="en-GB" sz="1800" b="1">
                    <a:effectLst/>
                    <a:latin typeface="Times New Roman" panose="02020603050405020304" pitchFamily="18" charset="0"/>
                    <a:ea typeface="Calibri" panose="020F0502020204030204" pitchFamily="34" charset="0"/>
                  </a:rPr>
                  <a:t>fourth condition </a:t>
                </a:r>
                <a:r>
                  <a:rPr lang="en-GB" sz="1800">
                    <a:effectLst/>
                    <a:latin typeface="Times New Roman" panose="02020603050405020304" pitchFamily="18" charset="0"/>
                    <a:ea typeface="Calibri" panose="020F0502020204030204" pitchFamily="34" charset="0"/>
                  </a:rPr>
                  <a:t>for the short-form merger.</a:t>
                </a:r>
                <a:endParaRPr lang="en-GB" sz="2000">
                  <a:effectLst/>
                  <a:latin typeface="Times New Roman" panose="02020603050405020304" pitchFamily="18" charset="0"/>
                  <a:ea typeface="Calibri" panose="020F0502020204030204" pitchFamily="34" charset="0"/>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2">
              <p14:nvContentPartPr>
                <p14:cNvPr id="65" name="Input penna 64">
                  <a:extLst>
                    <a:ext uri="{FF2B5EF4-FFF2-40B4-BE49-F238E27FC236}">
                      <a16:creationId xmlns:a16="http://schemas.microsoft.com/office/drawing/2014/main" id="{FC9E51BF-96EC-0BF1-948D-BD7997E73AD3}"/>
                    </a:ext>
                  </a:extLst>
                </p14:cNvPr>
                <p14:cNvContentPartPr/>
                <p14:nvPr/>
              </p14:nvContentPartPr>
              <p14:xfrm rot="275741">
                <a:off x="1315050" y="3019362"/>
                <a:ext cx="602442" cy="607795"/>
              </p14:xfrm>
            </p:contentPart>
          </mc:Choice>
          <mc:Fallback xmlns="">
            <p:pic>
              <p:nvPicPr>
                <p:cNvPr id="65" name="Input penna 64">
                  <a:extLst>
                    <a:ext uri="{FF2B5EF4-FFF2-40B4-BE49-F238E27FC236}">
                      <a16:creationId xmlns:a16="http://schemas.microsoft.com/office/drawing/2014/main" id="{FC9E51BF-96EC-0BF1-948D-BD7997E73AD3}"/>
                    </a:ext>
                  </a:extLst>
                </p:cNvPr>
                <p:cNvPicPr/>
                <p:nvPr/>
              </p:nvPicPr>
              <p:blipFill>
                <a:blip r:embed="rId3"/>
                <a:stretch>
                  <a:fillRect/>
                </a:stretch>
              </p:blipFill>
              <p:spPr>
                <a:xfrm rot="275741">
                  <a:off x="1265776" y="2970062"/>
                  <a:ext cx="700271" cy="705676"/>
                </a:xfrm>
                <a:prstGeom prst="rect">
                  <a:avLst/>
                </a:prstGeom>
              </p:spPr>
            </p:pic>
          </mc:Fallback>
        </mc:AlternateContent>
      </p:grpSp>
      <p:grpSp>
        <p:nvGrpSpPr>
          <p:cNvPr id="5" name="Gruppo 4">
            <a:extLst>
              <a:ext uri="{FF2B5EF4-FFF2-40B4-BE49-F238E27FC236}">
                <a16:creationId xmlns:a16="http://schemas.microsoft.com/office/drawing/2014/main" id="{B965F7F3-86A1-5DE5-654F-297734E1A409}"/>
              </a:ext>
            </a:extLst>
          </p:cNvPr>
          <p:cNvGrpSpPr/>
          <p:nvPr/>
        </p:nvGrpSpPr>
        <p:grpSpPr>
          <a:xfrm>
            <a:off x="1258245" y="8067679"/>
            <a:ext cx="15771510" cy="1588930"/>
            <a:chOff x="1315049" y="4540297"/>
            <a:chExt cx="15771510" cy="1588930"/>
          </a:xfrm>
        </p:grpSpPr>
        <p:grpSp>
          <p:nvGrpSpPr>
            <p:cNvPr id="50" name="Gruppo 49">
              <a:extLst>
                <a:ext uri="{FF2B5EF4-FFF2-40B4-BE49-F238E27FC236}">
                  <a16:creationId xmlns:a16="http://schemas.microsoft.com/office/drawing/2014/main" id="{E6C0BF65-3733-CD39-BEBF-8278C24AD184}"/>
                </a:ext>
              </a:extLst>
            </p:cNvPr>
            <p:cNvGrpSpPr/>
            <p:nvPr/>
          </p:nvGrpSpPr>
          <p:grpSpPr>
            <a:xfrm>
              <a:off x="1616270" y="4540297"/>
              <a:ext cx="15470289" cy="1588930"/>
              <a:chOff x="1735095" y="4632424"/>
              <a:chExt cx="15470289" cy="1588930"/>
            </a:xfrm>
          </p:grpSpPr>
          <p:grpSp>
            <p:nvGrpSpPr>
              <p:cNvPr id="36" name="Gruppo 35">
                <a:extLst>
                  <a:ext uri="{FF2B5EF4-FFF2-40B4-BE49-F238E27FC236}">
                    <a16:creationId xmlns:a16="http://schemas.microsoft.com/office/drawing/2014/main" id="{F9A7963F-B776-C825-AB16-F70859B3647E}"/>
                  </a:ext>
                </a:extLst>
              </p:cNvPr>
              <p:cNvGrpSpPr/>
              <p:nvPr/>
            </p:nvGrpSpPr>
            <p:grpSpPr>
              <a:xfrm>
                <a:off x="2041584" y="4632424"/>
                <a:ext cx="15163800" cy="646331"/>
                <a:chOff x="2057400" y="7335836"/>
                <a:chExt cx="15163800" cy="646331"/>
              </a:xfrm>
            </p:grpSpPr>
            <p:sp>
              <p:nvSpPr>
                <p:cNvPr id="40" name="AutoShape 3">
                  <a:extLst>
                    <a:ext uri="{FF2B5EF4-FFF2-40B4-BE49-F238E27FC236}">
                      <a16:creationId xmlns:a16="http://schemas.microsoft.com/office/drawing/2014/main" id="{37AB397C-FBA7-4665-183F-7AB6750F162B}"/>
                    </a:ext>
                  </a:extLst>
                </p:cNvPr>
                <p:cNvSpPr/>
                <p:nvPr/>
              </p:nvSpPr>
              <p:spPr>
                <a:xfrm>
                  <a:off x="2057400" y="7355105"/>
                  <a:ext cx="15163800" cy="607795"/>
                </a:xfrm>
                <a:prstGeom prst="rect">
                  <a:avLst/>
                </a:prstGeom>
                <a:solidFill>
                  <a:srgbClr val="000000"/>
                </a:solidFill>
              </p:spPr>
            </p:sp>
            <p:sp>
              <p:nvSpPr>
                <p:cNvPr id="41" name="CasellaDiTesto 40">
                  <a:extLst>
                    <a:ext uri="{FF2B5EF4-FFF2-40B4-BE49-F238E27FC236}">
                      <a16:creationId xmlns:a16="http://schemas.microsoft.com/office/drawing/2014/main" id="{541A3F33-68B6-954E-377E-15B4782FB72B}"/>
                    </a:ext>
                  </a:extLst>
                </p:cNvPr>
                <p:cNvSpPr txBox="1"/>
                <p:nvPr/>
              </p:nvSpPr>
              <p:spPr>
                <a:xfrm>
                  <a:off x="2242361" y="7335836"/>
                  <a:ext cx="14793878" cy="646331"/>
                </a:xfrm>
                <a:prstGeom prst="rect">
                  <a:avLst/>
                </a:prstGeom>
                <a:noFill/>
              </p:spPr>
              <p:txBody>
                <a:bodyPr wrap="square">
                  <a:spAutoFit/>
                </a:bodyPr>
                <a:lstStyle/>
                <a:p>
                  <a:r>
                    <a:rPr lang="it-IT">
                      <a:solidFill>
                        <a:schemeClr val="bg1"/>
                      </a:solidFill>
                      <a:latin typeface="Times New Roman" panose="02020603050405020304" pitchFamily="18" charset="0"/>
                      <a:ea typeface="Calibri" panose="020F0502020204030204" pitchFamily="34" charset="0"/>
                      <a:cs typeface="Times New Roman" panose="02020603050405020304" pitchFamily="18" charset="0"/>
                    </a:rPr>
                    <a:t>An </a:t>
                  </a:r>
                  <a:r>
                    <a:rPr lang="it-IT"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efficient</a:t>
                  </a:r>
                  <a:r>
                    <a:rPr lang="it-IT">
                      <a:solidFill>
                        <a:schemeClr val="bg1"/>
                      </a:solidFill>
                      <a:latin typeface="Times New Roman" panose="02020603050405020304" pitchFamily="18" charset="0"/>
                      <a:ea typeface="Calibri" panose="020F0502020204030204" pitchFamily="34" charset="0"/>
                      <a:cs typeface="Times New Roman" panose="02020603050405020304" pitchFamily="18" charset="0"/>
                    </a:rPr>
                    <a:t> market </a:t>
                  </a:r>
                  <a:r>
                    <a:rPr lang="it-IT"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achieves</a:t>
                  </a:r>
                  <a:r>
                    <a:rPr lang="it-IT">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it-IT"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efficient</a:t>
                  </a:r>
                  <a:r>
                    <a:rPr lang="it-IT">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it-IT"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results</a:t>
                  </a:r>
                  <a:r>
                    <a:rPr lang="it-IT">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it-IT"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even</a:t>
                  </a:r>
                  <a:r>
                    <a:rPr lang="it-IT">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it-IT"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without</a:t>
                  </a:r>
                  <a:r>
                    <a:rPr lang="it-IT">
                      <a:solidFill>
                        <a:schemeClr val="bg1"/>
                      </a:solidFill>
                      <a:latin typeface="Times New Roman" panose="02020603050405020304" pitchFamily="18" charset="0"/>
                      <a:ea typeface="Calibri" panose="020F0502020204030204" pitchFamily="34" charset="0"/>
                      <a:cs typeface="Times New Roman" panose="02020603050405020304" pitchFamily="18" charset="0"/>
                    </a:rPr>
                    <a:t> government </a:t>
                  </a:r>
                  <a:r>
                    <a:rPr lang="it-IT"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intervention</a:t>
                  </a:r>
                  <a:r>
                    <a:rPr lang="it-IT">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it-IT"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If</a:t>
                  </a:r>
                  <a:r>
                    <a:rPr lang="it-IT">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it-IT"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this</a:t>
                  </a:r>
                  <a:r>
                    <a:rPr lang="it-IT">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it-IT"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is</a:t>
                  </a:r>
                  <a:r>
                    <a:rPr lang="it-IT">
                      <a:solidFill>
                        <a:schemeClr val="bg1"/>
                      </a:solidFill>
                      <a:latin typeface="Times New Roman" panose="02020603050405020304" pitchFamily="18" charset="0"/>
                      <a:ea typeface="Calibri" panose="020F0502020204030204" pitchFamily="34" charset="0"/>
                      <a:cs typeface="Times New Roman" panose="02020603050405020304" pitchFamily="18" charset="0"/>
                    </a:rPr>
                    <a:t> the case, </a:t>
                  </a:r>
                  <a:r>
                    <a:rPr lang="it-IT"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provisions</a:t>
                  </a:r>
                  <a:r>
                    <a:rPr lang="it-IT">
                      <a:solidFill>
                        <a:schemeClr val="bg1"/>
                      </a:solidFill>
                      <a:latin typeface="Times New Roman" panose="02020603050405020304" pitchFamily="18" charset="0"/>
                      <a:ea typeface="Calibri" panose="020F0502020204030204" pitchFamily="34" charset="0"/>
                      <a:cs typeface="Times New Roman" panose="02020603050405020304" pitchFamily="18" charset="0"/>
                    </a:rPr>
                    <a:t> to </a:t>
                  </a:r>
                  <a:r>
                    <a:rPr lang="it-IT"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adequately</a:t>
                  </a:r>
                  <a:r>
                    <a:rPr lang="it-IT">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it-IT"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protect</a:t>
                  </a:r>
                  <a:r>
                    <a:rPr lang="it-IT">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it-IT"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minorities</a:t>
                  </a:r>
                  <a:r>
                    <a:rPr lang="it-IT">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it-IT"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if</a:t>
                  </a:r>
                  <a:r>
                    <a:rPr lang="it-IT">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it-IT"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that</a:t>
                  </a:r>
                  <a:r>
                    <a:rPr lang="it-IT">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it-IT"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is</a:t>
                  </a:r>
                  <a:r>
                    <a:rPr lang="it-IT">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it-IT"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considered</a:t>
                  </a:r>
                  <a:r>
                    <a:rPr lang="it-IT">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it-IT"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efficient</a:t>
                  </a:r>
                  <a:r>
                    <a:rPr lang="it-IT">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it-IT"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will</a:t>
                  </a:r>
                  <a:r>
                    <a:rPr lang="it-IT">
                      <a:solidFill>
                        <a:schemeClr val="bg1"/>
                      </a:solidFill>
                      <a:latin typeface="Times New Roman" panose="02020603050405020304" pitchFamily="18" charset="0"/>
                      <a:ea typeface="Calibri" panose="020F0502020204030204" pitchFamily="34" charset="0"/>
                      <a:cs typeface="Times New Roman" panose="02020603050405020304" pitchFamily="18" charset="0"/>
                    </a:rPr>
                    <a:t> be </a:t>
                  </a:r>
                  <a:r>
                    <a:rPr lang="it-IT"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added</a:t>
                  </a:r>
                  <a:r>
                    <a:rPr lang="it-IT">
                      <a:solidFill>
                        <a:schemeClr val="bg1"/>
                      </a:solidFill>
                      <a:latin typeface="Times New Roman" panose="02020603050405020304" pitchFamily="18" charset="0"/>
                      <a:ea typeface="Calibri" panose="020F0502020204030204" pitchFamily="34" charset="0"/>
                      <a:cs typeface="Times New Roman" panose="02020603050405020304" pitchFamily="18" charset="0"/>
                    </a:rPr>
                    <a:t> to the </a:t>
                  </a:r>
                  <a:r>
                    <a:rPr lang="it-IT"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articles</a:t>
                  </a:r>
                  <a:r>
                    <a:rPr lang="it-IT">
                      <a:solidFill>
                        <a:schemeClr val="bg1"/>
                      </a:solidFill>
                      <a:latin typeface="Times New Roman" panose="02020603050405020304" pitchFamily="18" charset="0"/>
                      <a:ea typeface="Calibri" panose="020F0502020204030204" pitchFamily="34" charset="0"/>
                      <a:cs typeface="Times New Roman" panose="02020603050405020304" pitchFamily="18" charset="0"/>
                    </a:rPr>
                    <a:t> of </a:t>
                  </a:r>
                  <a:r>
                    <a:rPr lang="it-IT"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incorporation</a:t>
                  </a:r>
                  <a:r>
                    <a:rPr lang="it-IT">
                      <a:solidFill>
                        <a:schemeClr val="bg1"/>
                      </a:solidFill>
                      <a:latin typeface="Times New Roman" panose="02020603050405020304" pitchFamily="18" charset="0"/>
                      <a:ea typeface="Calibri" panose="020F0502020204030204" pitchFamily="34" charset="0"/>
                      <a:cs typeface="Times New Roman" panose="02020603050405020304" pitchFamily="18" charset="0"/>
                    </a:rPr>
                    <a:t> by the </a:t>
                  </a:r>
                  <a:r>
                    <a:rPr lang="it-IT"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firm</a:t>
                  </a:r>
                  <a:r>
                    <a:rPr lang="it-IT">
                      <a:solidFill>
                        <a:schemeClr val="bg1"/>
                      </a:solidFill>
                      <a:latin typeface="Times New Roman" panose="02020603050405020304" pitchFamily="18" charset="0"/>
                      <a:ea typeface="Calibri" panose="020F0502020204030204" pitchFamily="34" charset="0"/>
                      <a:cs typeface="Times New Roman" panose="02020603050405020304" pitchFamily="18" charset="0"/>
                    </a:rPr>
                    <a:t> and no government </a:t>
                  </a:r>
                  <a:r>
                    <a:rPr lang="it-IT"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regulation</a:t>
                  </a:r>
                  <a:r>
                    <a:rPr lang="it-IT">
                      <a:solidFill>
                        <a:schemeClr val="bg1"/>
                      </a:solidFill>
                      <a:latin typeface="Times New Roman" panose="02020603050405020304" pitchFamily="18" charset="0"/>
                      <a:ea typeface="Calibri" panose="020F0502020204030204" pitchFamily="34" charset="0"/>
                      <a:cs typeface="Times New Roman" panose="02020603050405020304" pitchFamily="18" charset="0"/>
                    </a:rPr>
                    <a:t> of takeovers </a:t>
                  </a:r>
                  <a:r>
                    <a:rPr lang="it-IT"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will</a:t>
                  </a:r>
                  <a:r>
                    <a:rPr lang="it-IT">
                      <a:solidFill>
                        <a:schemeClr val="bg1"/>
                      </a:solidFill>
                      <a:latin typeface="Times New Roman" panose="02020603050405020304" pitchFamily="18" charset="0"/>
                      <a:ea typeface="Calibri" panose="020F0502020204030204" pitchFamily="34" charset="0"/>
                      <a:cs typeface="Times New Roman" panose="02020603050405020304" pitchFamily="18" charset="0"/>
                    </a:rPr>
                    <a:t> be </a:t>
                  </a:r>
                  <a:r>
                    <a:rPr lang="it-IT"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necessary</a:t>
                  </a:r>
                  <a:r>
                    <a:rPr lang="it-IT">
                      <a:solidFill>
                        <a:schemeClr val="bg1"/>
                      </a:solidFill>
                      <a:latin typeface="Times New Roman" panose="02020603050405020304" pitchFamily="18" charset="0"/>
                      <a:ea typeface="Calibri" panose="020F0502020204030204" pitchFamily="34" charset="0"/>
                      <a:cs typeface="Times New Roman" panose="02020603050405020304" pitchFamily="18" charset="0"/>
                    </a:rPr>
                    <a:t>. (Panunzi, 2003)</a:t>
                  </a:r>
                  <a:endParaRPr lang="it-IT" sz="1800">
                    <a:solidFill>
                      <a:schemeClr val="bg1"/>
                    </a:solidFill>
                    <a:effectLst/>
                    <a:latin typeface="Times New Roman" panose="02020603050405020304" pitchFamily="18" charset="0"/>
                    <a:cs typeface="Times New Roman" panose="02020603050405020304" pitchFamily="18" charset="0"/>
                  </a:endParaRPr>
                </a:p>
              </p:txBody>
            </p:sp>
          </p:grpSp>
          <p:sp>
            <p:nvSpPr>
              <p:cNvPr id="43" name="CasellaDiTesto 42">
                <a:extLst>
                  <a:ext uri="{FF2B5EF4-FFF2-40B4-BE49-F238E27FC236}">
                    <a16:creationId xmlns:a16="http://schemas.microsoft.com/office/drawing/2014/main" id="{8B6B9BA5-02AB-3353-6593-FF74736E1CD8}"/>
                  </a:ext>
                </a:extLst>
              </p:cNvPr>
              <p:cNvSpPr txBox="1"/>
              <p:nvPr/>
            </p:nvSpPr>
            <p:spPr>
              <a:xfrm>
                <a:off x="1735095" y="5298024"/>
                <a:ext cx="15470289" cy="923330"/>
              </a:xfrm>
              <a:prstGeom prst="rect">
                <a:avLst/>
              </a:prstGeom>
              <a:noFill/>
            </p:spPr>
            <p:txBody>
              <a:bodyPr wrap="square">
                <a:spAutoFit/>
              </a:bodyPr>
              <a:lstStyle/>
              <a:p>
                <a:pPr lvl="1"/>
                <a:r>
                  <a:rPr lang="it-IT">
                    <a:latin typeface="Times New Roman" panose="02020603050405020304" pitchFamily="18" charset="0"/>
                  </a:rPr>
                  <a:t>However, the assumption that the market is efficient is questionable due to the presence of certain </a:t>
                </a:r>
                <a:r>
                  <a:rPr lang="it-IT" b="1">
                    <a:latin typeface="Times New Roman" panose="02020603050405020304" pitchFamily="18" charset="0"/>
                  </a:rPr>
                  <a:t>shortcomings</a:t>
                </a:r>
                <a:r>
                  <a:rPr lang="it-IT">
                    <a:latin typeface="Times New Roman" panose="02020603050405020304" pitchFamily="18" charset="0"/>
                  </a:rPr>
                  <a:t> such as the prisoner's dilemma and opportunistic minority behaviour (</a:t>
                </a:r>
                <a:r>
                  <a:rPr lang="it-IT" i="1">
                    <a:latin typeface="Times New Roman" panose="02020603050405020304" pitchFamily="18" charset="0"/>
                  </a:rPr>
                  <a:t>free-rider problem</a:t>
                </a:r>
                <a:r>
                  <a:rPr lang="it-IT">
                    <a:latin typeface="Times New Roman" panose="02020603050405020304" pitchFamily="18" charset="0"/>
                  </a:rPr>
                  <a:t>). In addition, the large number of disputes that have occurred over the years underlines a pressing need for government regulation.</a:t>
                </a:r>
                <a:endParaRPr lang="en-GB">
                  <a:latin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4">
              <p14:nvContentPartPr>
                <p14:cNvPr id="67" name="Input penna 66">
                  <a:extLst>
                    <a:ext uri="{FF2B5EF4-FFF2-40B4-BE49-F238E27FC236}">
                      <a16:creationId xmlns:a16="http://schemas.microsoft.com/office/drawing/2014/main" id="{C7FD1B19-8978-440F-B4B2-E3A63E85E13B}"/>
                    </a:ext>
                  </a:extLst>
                </p14:cNvPr>
                <p14:cNvContentPartPr/>
                <p14:nvPr/>
              </p14:nvContentPartPr>
              <p14:xfrm rot="275741">
                <a:off x="1315049" y="4773026"/>
                <a:ext cx="602442" cy="607795"/>
              </p14:xfrm>
            </p:contentPart>
          </mc:Choice>
          <mc:Fallback xmlns="">
            <p:pic>
              <p:nvPicPr>
                <p:cNvPr id="67" name="Input penna 66">
                  <a:extLst>
                    <a:ext uri="{FF2B5EF4-FFF2-40B4-BE49-F238E27FC236}">
                      <a16:creationId xmlns:a16="http://schemas.microsoft.com/office/drawing/2014/main" id="{C7FD1B19-8978-440F-B4B2-E3A63E85E13B}"/>
                    </a:ext>
                  </a:extLst>
                </p:cNvPr>
                <p:cNvPicPr/>
                <p:nvPr/>
              </p:nvPicPr>
              <p:blipFill>
                <a:blip r:embed="rId3"/>
                <a:stretch>
                  <a:fillRect/>
                </a:stretch>
              </p:blipFill>
              <p:spPr>
                <a:xfrm rot="275741">
                  <a:off x="1265775" y="4723726"/>
                  <a:ext cx="700271" cy="705676"/>
                </a:xfrm>
                <a:prstGeom prst="rect">
                  <a:avLst/>
                </a:prstGeom>
              </p:spPr>
            </p:pic>
          </mc:Fallback>
        </mc:AlternateContent>
      </p:grpSp>
      <p:grpSp>
        <p:nvGrpSpPr>
          <p:cNvPr id="2" name="Gruppo 1">
            <a:extLst>
              <a:ext uri="{FF2B5EF4-FFF2-40B4-BE49-F238E27FC236}">
                <a16:creationId xmlns:a16="http://schemas.microsoft.com/office/drawing/2014/main" id="{4DC4AEE8-7668-65C1-5ACB-5099B22A6A97}"/>
              </a:ext>
            </a:extLst>
          </p:cNvPr>
          <p:cNvGrpSpPr/>
          <p:nvPr/>
        </p:nvGrpSpPr>
        <p:grpSpPr>
          <a:xfrm>
            <a:off x="1205762" y="2353508"/>
            <a:ext cx="15768632" cy="1598266"/>
            <a:chOff x="1315050" y="6151511"/>
            <a:chExt cx="15768632" cy="1598266"/>
          </a:xfrm>
        </p:grpSpPr>
        <p:grpSp>
          <p:nvGrpSpPr>
            <p:cNvPr id="51" name="Gruppo 50">
              <a:extLst>
                <a:ext uri="{FF2B5EF4-FFF2-40B4-BE49-F238E27FC236}">
                  <a16:creationId xmlns:a16="http://schemas.microsoft.com/office/drawing/2014/main" id="{9CC54719-FD63-1085-31AD-85A44817081D}"/>
                </a:ext>
              </a:extLst>
            </p:cNvPr>
            <p:cNvGrpSpPr/>
            <p:nvPr/>
          </p:nvGrpSpPr>
          <p:grpSpPr>
            <a:xfrm>
              <a:off x="1689070" y="6151511"/>
              <a:ext cx="15394612" cy="1598266"/>
              <a:chOff x="1843841" y="6289793"/>
              <a:chExt cx="15394612" cy="1598266"/>
            </a:xfrm>
          </p:grpSpPr>
          <p:grpSp>
            <p:nvGrpSpPr>
              <p:cNvPr id="18" name="Gruppo 17">
                <a:extLst>
                  <a:ext uri="{FF2B5EF4-FFF2-40B4-BE49-F238E27FC236}">
                    <a16:creationId xmlns:a16="http://schemas.microsoft.com/office/drawing/2014/main" id="{30E89C4F-D797-D95D-92B0-F9C2FE10BAE3}"/>
                  </a:ext>
                </a:extLst>
              </p:cNvPr>
              <p:cNvGrpSpPr/>
              <p:nvPr/>
            </p:nvGrpSpPr>
            <p:grpSpPr>
              <a:xfrm>
                <a:off x="2074653" y="6289793"/>
                <a:ext cx="15163800" cy="646331"/>
                <a:chOff x="2057400" y="7335836"/>
                <a:chExt cx="15163800" cy="646331"/>
              </a:xfrm>
            </p:grpSpPr>
            <p:sp>
              <p:nvSpPr>
                <p:cNvPr id="7" name="AutoShape 3">
                  <a:extLst>
                    <a:ext uri="{FF2B5EF4-FFF2-40B4-BE49-F238E27FC236}">
                      <a16:creationId xmlns:a16="http://schemas.microsoft.com/office/drawing/2014/main" id="{BDEB513F-B61C-121A-CBDC-1C65F23A5F9E}"/>
                    </a:ext>
                  </a:extLst>
                </p:cNvPr>
                <p:cNvSpPr/>
                <p:nvPr/>
              </p:nvSpPr>
              <p:spPr>
                <a:xfrm>
                  <a:off x="2057400" y="7355105"/>
                  <a:ext cx="15163800" cy="607795"/>
                </a:xfrm>
                <a:prstGeom prst="rect">
                  <a:avLst/>
                </a:prstGeom>
                <a:solidFill>
                  <a:srgbClr val="000000"/>
                </a:solidFill>
              </p:spPr>
            </p:sp>
            <p:sp>
              <p:nvSpPr>
                <p:cNvPr id="9" name="CasellaDiTesto 8">
                  <a:extLst>
                    <a:ext uri="{FF2B5EF4-FFF2-40B4-BE49-F238E27FC236}">
                      <a16:creationId xmlns:a16="http://schemas.microsoft.com/office/drawing/2014/main" id="{AB90DBBE-60DC-9403-20C2-B011278935F5}"/>
                    </a:ext>
                  </a:extLst>
                </p:cNvPr>
                <p:cNvSpPr txBox="1"/>
                <p:nvPr/>
              </p:nvSpPr>
              <p:spPr>
                <a:xfrm>
                  <a:off x="2242361" y="7335836"/>
                  <a:ext cx="14793878" cy="646331"/>
                </a:xfrm>
                <a:prstGeom prst="rect">
                  <a:avLst/>
                </a:prstGeom>
                <a:noFill/>
              </p:spPr>
              <p:txBody>
                <a:bodyPr wrap="square">
                  <a:spAutoFit/>
                </a:bodyPr>
                <a:lstStyle/>
                <a:p>
                  <a:r>
                    <a:rPr lang="en-GB" sz="1800">
                      <a:solidFill>
                        <a:schemeClr val="bg1"/>
                      </a:solidFill>
                      <a:latin typeface="Times New Roman" panose="02020603050405020304" pitchFamily="18" charset="0"/>
                      <a:ea typeface="Calibri" panose="020F0502020204030204" pitchFamily="34" charset="0"/>
                      <a:cs typeface="Times New Roman" panose="02020603050405020304" pitchFamily="18" charset="0"/>
                    </a:rPr>
                    <a:t>B</a:t>
                  </a:r>
                  <a:r>
                    <a:rPr lang="en-GB"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y deciding the timing of the transaction, majority shareholders can leverage the capital market volatility when shares are potentially undervalued, shifting the entire costs of the transaction onto the minority ones. </a:t>
                  </a:r>
                </a:p>
              </p:txBody>
            </p:sp>
          </p:grpSp>
          <p:sp>
            <p:nvSpPr>
              <p:cNvPr id="16" name="CasellaDiTesto 15">
                <a:extLst>
                  <a:ext uri="{FF2B5EF4-FFF2-40B4-BE49-F238E27FC236}">
                    <a16:creationId xmlns:a16="http://schemas.microsoft.com/office/drawing/2014/main" id="{DF817B09-DB1B-6B5C-0A8B-182E9BD54F52}"/>
                  </a:ext>
                </a:extLst>
              </p:cNvPr>
              <p:cNvSpPr txBox="1"/>
              <p:nvPr/>
            </p:nvSpPr>
            <p:spPr>
              <a:xfrm>
                <a:off x="1843841" y="6964729"/>
                <a:ext cx="15394611" cy="923330"/>
              </a:xfrm>
              <a:prstGeom prst="rect">
                <a:avLst/>
              </a:prstGeom>
              <a:noFill/>
            </p:spPr>
            <p:txBody>
              <a:bodyPr wrap="square">
                <a:spAutoFit/>
              </a:bodyPr>
              <a:lstStyle/>
              <a:p>
                <a:pPr lvl="1"/>
                <a:r>
                  <a:rPr lang="en-GB">
                    <a:latin typeface="Times New Roman" panose="02020603050405020304" pitchFamily="18" charset="0"/>
                    <a:ea typeface="Calibri" panose="020F0502020204030204" pitchFamily="34" charset="0"/>
                  </a:rPr>
                  <a:t>F</a:t>
                </a:r>
                <a:r>
                  <a:rPr lang="en-GB">
                    <a:effectLst/>
                    <a:latin typeface="Times New Roman" panose="02020603050405020304" pitchFamily="18" charset="0"/>
                    <a:ea typeface="Calibri" panose="020F0502020204030204" pitchFamily="34" charset="0"/>
                  </a:rPr>
                  <a:t>or long-term mergers, being self-dealing transactions (Weinberg v. UOP-1983) the “entire fairness standard of review” (fair dealing and fair price) applies. It will be in controlling shareholders’ interest to implement some minority protections, such as the majority of minority vote </a:t>
                </a:r>
                <a:r>
                  <a:rPr lang="en-GB" sz="1800">
                    <a:effectLst/>
                    <a:latin typeface="Times New Roman" panose="02020603050405020304" pitchFamily="18" charset="0"/>
                    <a:ea typeface="Calibri" panose="020F0502020204030204" pitchFamily="34" charset="0"/>
                  </a:rPr>
                  <a:t>(Rosenblatt v. Getty Oil-1985)</a:t>
                </a:r>
                <a:r>
                  <a:rPr lang="en-GB">
                    <a:effectLst/>
                    <a:latin typeface="Times New Roman" panose="02020603050405020304" pitchFamily="18" charset="0"/>
                    <a:ea typeface="Calibri" panose="020F0502020204030204" pitchFamily="34" charset="0"/>
                  </a:rPr>
                  <a:t> or the approval by a truly independent committee (</a:t>
                </a:r>
                <a:r>
                  <a:rPr lang="en-GB" sz="1800">
                    <a:effectLst/>
                    <a:latin typeface="Times New Roman" panose="02020603050405020304" pitchFamily="18" charset="0"/>
                    <a:ea typeface="Calibri" panose="020F0502020204030204" pitchFamily="34" charset="0"/>
                  </a:rPr>
                  <a:t>Kahn v. Lynch-1993) </a:t>
                </a:r>
                <a:endParaRPr lang="en-GB" sz="2000">
                  <a:effectLst/>
                  <a:latin typeface="Times New Roman" panose="02020603050405020304" pitchFamily="18" charset="0"/>
                  <a:ea typeface="Calibri" panose="020F0502020204030204" pitchFamily="34" charset="0"/>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5">
              <p14:nvContentPartPr>
                <p14:cNvPr id="68" name="Input penna 67">
                  <a:extLst>
                    <a:ext uri="{FF2B5EF4-FFF2-40B4-BE49-F238E27FC236}">
                      <a16:creationId xmlns:a16="http://schemas.microsoft.com/office/drawing/2014/main" id="{5DFCED1D-456B-1129-417F-60E5DE8B0057}"/>
                    </a:ext>
                  </a:extLst>
                </p14:cNvPr>
                <p14:cNvContentPartPr/>
                <p14:nvPr/>
              </p14:nvContentPartPr>
              <p14:xfrm rot="275741">
                <a:off x="1315050" y="6508658"/>
                <a:ext cx="602442" cy="607795"/>
              </p14:xfrm>
            </p:contentPart>
          </mc:Choice>
          <mc:Fallback xmlns="">
            <p:pic>
              <p:nvPicPr>
                <p:cNvPr id="68" name="Input penna 67">
                  <a:extLst>
                    <a:ext uri="{FF2B5EF4-FFF2-40B4-BE49-F238E27FC236}">
                      <a16:creationId xmlns:a16="http://schemas.microsoft.com/office/drawing/2014/main" id="{5DFCED1D-456B-1129-417F-60E5DE8B0057}"/>
                    </a:ext>
                  </a:extLst>
                </p:cNvPr>
                <p:cNvPicPr/>
                <p:nvPr/>
              </p:nvPicPr>
              <p:blipFill>
                <a:blip r:embed="rId3"/>
                <a:stretch>
                  <a:fillRect/>
                </a:stretch>
              </p:blipFill>
              <p:spPr>
                <a:xfrm rot="275741">
                  <a:off x="1265776" y="6459358"/>
                  <a:ext cx="700271" cy="705676"/>
                </a:xfrm>
                <a:prstGeom prst="rect">
                  <a:avLst/>
                </a:prstGeom>
              </p:spPr>
            </p:pic>
          </mc:Fallback>
        </mc:AlternateContent>
      </p:grpSp>
      <p:grpSp>
        <p:nvGrpSpPr>
          <p:cNvPr id="4" name="Gruppo 3">
            <a:extLst>
              <a:ext uri="{FF2B5EF4-FFF2-40B4-BE49-F238E27FC236}">
                <a16:creationId xmlns:a16="http://schemas.microsoft.com/office/drawing/2014/main" id="{6DB73F37-BBDC-BF9A-B76E-C6925B2BB175}"/>
              </a:ext>
            </a:extLst>
          </p:cNvPr>
          <p:cNvGrpSpPr/>
          <p:nvPr/>
        </p:nvGrpSpPr>
        <p:grpSpPr>
          <a:xfrm>
            <a:off x="1229143" y="4368577"/>
            <a:ext cx="15768630" cy="1296993"/>
            <a:chOff x="1315051" y="8139687"/>
            <a:chExt cx="15768630" cy="1296993"/>
          </a:xfrm>
        </p:grpSpPr>
        <p:grpSp>
          <p:nvGrpSpPr>
            <p:cNvPr id="52" name="Gruppo 51">
              <a:extLst>
                <a:ext uri="{FF2B5EF4-FFF2-40B4-BE49-F238E27FC236}">
                  <a16:creationId xmlns:a16="http://schemas.microsoft.com/office/drawing/2014/main" id="{789F2221-C8E4-B40F-4FB1-10918F18E478}"/>
                </a:ext>
              </a:extLst>
            </p:cNvPr>
            <p:cNvGrpSpPr/>
            <p:nvPr/>
          </p:nvGrpSpPr>
          <p:grpSpPr>
            <a:xfrm>
              <a:off x="1689069" y="8139687"/>
              <a:ext cx="15394612" cy="1296993"/>
              <a:chOff x="1843840" y="8136057"/>
              <a:chExt cx="15394612" cy="1296993"/>
            </a:xfrm>
          </p:grpSpPr>
          <p:grpSp>
            <p:nvGrpSpPr>
              <p:cNvPr id="20" name="Gruppo 19">
                <a:extLst>
                  <a:ext uri="{FF2B5EF4-FFF2-40B4-BE49-F238E27FC236}">
                    <a16:creationId xmlns:a16="http://schemas.microsoft.com/office/drawing/2014/main" id="{35DA1C9C-6E5E-5149-DB72-CA92FCA74D5D}"/>
                  </a:ext>
                </a:extLst>
              </p:cNvPr>
              <p:cNvGrpSpPr/>
              <p:nvPr/>
            </p:nvGrpSpPr>
            <p:grpSpPr>
              <a:xfrm>
                <a:off x="2074652" y="8136057"/>
                <a:ext cx="15163800" cy="923330"/>
                <a:chOff x="2057400" y="7335836"/>
                <a:chExt cx="15163800" cy="923330"/>
              </a:xfrm>
            </p:grpSpPr>
            <p:sp>
              <p:nvSpPr>
                <p:cNvPr id="21" name="AutoShape 3">
                  <a:extLst>
                    <a:ext uri="{FF2B5EF4-FFF2-40B4-BE49-F238E27FC236}">
                      <a16:creationId xmlns:a16="http://schemas.microsoft.com/office/drawing/2014/main" id="{3560C70C-9240-1607-14DE-66D9042F3913}"/>
                    </a:ext>
                  </a:extLst>
                </p:cNvPr>
                <p:cNvSpPr/>
                <p:nvPr/>
              </p:nvSpPr>
              <p:spPr>
                <a:xfrm>
                  <a:off x="2057400" y="7355105"/>
                  <a:ext cx="15163800" cy="607795"/>
                </a:xfrm>
                <a:prstGeom prst="rect">
                  <a:avLst/>
                </a:prstGeom>
                <a:solidFill>
                  <a:srgbClr val="000000"/>
                </a:solidFill>
              </p:spPr>
            </p:sp>
            <p:sp>
              <p:nvSpPr>
                <p:cNvPr id="22" name="CasellaDiTesto 21">
                  <a:extLst>
                    <a:ext uri="{FF2B5EF4-FFF2-40B4-BE49-F238E27FC236}">
                      <a16:creationId xmlns:a16="http://schemas.microsoft.com/office/drawing/2014/main" id="{AE01A672-A965-0420-7EBD-105AC3403B13}"/>
                    </a:ext>
                  </a:extLst>
                </p:cNvPr>
                <p:cNvSpPr txBox="1"/>
                <p:nvPr/>
              </p:nvSpPr>
              <p:spPr>
                <a:xfrm>
                  <a:off x="2242361" y="7335836"/>
                  <a:ext cx="14793878" cy="923330"/>
                </a:xfrm>
                <a:prstGeom prst="rect">
                  <a:avLst/>
                </a:prstGeom>
                <a:noFill/>
              </p:spPr>
              <p:txBody>
                <a:bodyPr wrap="square">
                  <a:spAutoFit/>
                </a:bodyPr>
                <a:lstStyle/>
                <a:p>
                  <a:r>
                    <a:rPr lang="en-GB">
                      <a:solidFill>
                        <a:schemeClr val="bg1"/>
                      </a:solidFill>
                      <a:latin typeface="Times New Roman" panose="02020603050405020304" pitchFamily="18" charset="0"/>
                      <a:ea typeface="Calibri" panose="020F0502020204030204" pitchFamily="34" charset="0"/>
                      <a:cs typeface="Times New Roman" panose="02020603050405020304" pitchFamily="18" charset="0"/>
                    </a:rPr>
                    <a:t>T</a:t>
                  </a:r>
                  <a:r>
                    <a:rPr lang="en-GB"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here’s information asymmetry not only between controlling and minority shareholders but also between the majority shareholders and the court, making it difficult to correctly estimate the fairness of the freeze-out price (Kahan and Bebchuk,1999). </a:t>
                  </a:r>
                </a:p>
                <a:p>
                  <a:pPr marL="285750" indent="-285750">
                    <a:buFont typeface="Arial" panose="020B0604020202020204" pitchFamily="34" charset="0"/>
                    <a:buChar char="•"/>
                  </a:pPr>
                  <a:endParaRPr lang="en-GB"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24" name="CasellaDiTesto 23">
                <a:extLst>
                  <a:ext uri="{FF2B5EF4-FFF2-40B4-BE49-F238E27FC236}">
                    <a16:creationId xmlns:a16="http://schemas.microsoft.com/office/drawing/2014/main" id="{0E82D45E-333B-261E-2F1E-168D1B69B5E8}"/>
                  </a:ext>
                </a:extLst>
              </p:cNvPr>
              <p:cNvSpPr txBox="1"/>
              <p:nvPr/>
            </p:nvSpPr>
            <p:spPr>
              <a:xfrm>
                <a:off x="1843840" y="8786719"/>
                <a:ext cx="15394611" cy="646331"/>
              </a:xfrm>
              <a:prstGeom prst="rect">
                <a:avLst/>
              </a:prstGeom>
              <a:noFill/>
            </p:spPr>
            <p:txBody>
              <a:bodyPr wrap="square">
                <a:spAutoFit/>
              </a:bodyPr>
              <a:lstStyle/>
              <a:p>
                <a:pPr lvl="1"/>
                <a:r>
                  <a:rPr lang="en-GB">
                    <a:latin typeface="Times New Roman" panose="02020603050405020304" pitchFamily="18" charset="0"/>
                    <a:ea typeface="Calibri" panose="020F0502020204030204" pitchFamily="34" charset="0"/>
                  </a:rPr>
                  <a:t>I</a:t>
                </a:r>
                <a:r>
                  <a:rPr lang="en-GB" sz="1800">
                    <a:effectLst/>
                    <a:latin typeface="Times New Roman" panose="02020603050405020304" pitchFamily="18" charset="0"/>
                    <a:ea typeface="Calibri" panose="020F0502020204030204" pitchFamily="34" charset="0"/>
                  </a:rPr>
                  <a:t>t is possible to partially solve this problem through the role of a truly independent committee that can evaluate the fairness of the price (granting its full independence and providing it with the full disclosure needed). </a:t>
                </a:r>
                <a:endParaRPr lang="en-GB" sz="2000">
                  <a:effectLst/>
                  <a:latin typeface="Times New Roman" panose="02020603050405020304" pitchFamily="18" charset="0"/>
                  <a:ea typeface="Calibri" panose="020F0502020204030204" pitchFamily="34" charset="0"/>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6">
              <p14:nvContentPartPr>
                <p14:cNvPr id="69" name="Input penna 68">
                  <a:extLst>
                    <a:ext uri="{FF2B5EF4-FFF2-40B4-BE49-F238E27FC236}">
                      <a16:creationId xmlns:a16="http://schemas.microsoft.com/office/drawing/2014/main" id="{21F6728E-D54D-1E57-021F-7378E4EB07C2}"/>
                    </a:ext>
                  </a:extLst>
                </p14:cNvPr>
                <p14:cNvContentPartPr/>
                <p14:nvPr/>
              </p14:nvContentPartPr>
              <p14:xfrm rot="275741">
                <a:off x="1315051" y="8470675"/>
                <a:ext cx="602442" cy="607795"/>
              </p14:xfrm>
            </p:contentPart>
          </mc:Choice>
          <mc:Fallback xmlns="">
            <p:pic>
              <p:nvPicPr>
                <p:cNvPr id="69" name="Input penna 68">
                  <a:extLst>
                    <a:ext uri="{FF2B5EF4-FFF2-40B4-BE49-F238E27FC236}">
                      <a16:creationId xmlns:a16="http://schemas.microsoft.com/office/drawing/2014/main" id="{21F6728E-D54D-1E57-021F-7378E4EB07C2}"/>
                    </a:ext>
                  </a:extLst>
                </p:cNvPr>
                <p:cNvPicPr/>
                <p:nvPr/>
              </p:nvPicPr>
              <p:blipFill>
                <a:blip r:embed="rId3"/>
                <a:stretch>
                  <a:fillRect/>
                </a:stretch>
              </p:blipFill>
              <p:spPr>
                <a:xfrm rot="275741">
                  <a:off x="1265777" y="8421375"/>
                  <a:ext cx="700271" cy="705676"/>
                </a:xfrm>
                <a:prstGeom prst="rect">
                  <a:avLst/>
                </a:prstGeom>
              </p:spPr>
            </p:pic>
          </mc:Fallback>
        </mc:AlternateContent>
      </p:grpSp>
      <p:pic>
        <p:nvPicPr>
          <p:cNvPr id="70" name="Picture 2">
            <a:extLst>
              <a:ext uri="{FF2B5EF4-FFF2-40B4-BE49-F238E27FC236}">
                <a16:creationId xmlns:a16="http://schemas.microsoft.com/office/drawing/2014/main" id="{30A024D1-0863-3406-2655-E7F914B9490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275535">
            <a:off x="15845947" y="-4878183"/>
            <a:ext cx="7629294" cy="7828566"/>
          </a:xfrm>
          <a:prstGeom prst="rect">
            <a:avLst/>
          </a:prstGeom>
        </p:spPr>
      </p:pic>
      <p:pic>
        <p:nvPicPr>
          <p:cNvPr id="8" name="Picture 2">
            <a:extLst>
              <a:ext uri="{FF2B5EF4-FFF2-40B4-BE49-F238E27FC236}">
                <a16:creationId xmlns:a16="http://schemas.microsoft.com/office/drawing/2014/main" id="{103ED3C6-E53F-1CFA-5795-CD46A83430C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275535">
            <a:off x="-6177412" y="7357892"/>
            <a:ext cx="7629294" cy="7828566"/>
          </a:xfrm>
          <a:prstGeom prst="rect">
            <a:avLst/>
          </a:prstGeom>
        </p:spPr>
      </p:pic>
    </p:spTree>
    <p:extLst>
      <p:ext uri="{BB962C8B-B14F-4D97-AF65-F5344CB8AC3E}">
        <p14:creationId xmlns:p14="http://schemas.microsoft.com/office/powerpoint/2010/main" val="552838554"/>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65" b="7865"/>
          <a:stretch>
            <a:fillRect/>
          </a:stretch>
        </p:blipFill>
        <p:spPr>
          <a:xfrm>
            <a:off x="0" y="0"/>
            <a:ext cx="18288000" cy="10287000"/>
          </a:xfrm>
          <a:prstGeom prst="rect">
            <a:avLst/>
          </a:prstGeom>
        </p:spPr>
      </p:pic>
      <p:grpSp>
        <p:nvGrpSpPr>
          <p:cNvPr id="3" name="Group 3"/>
          <p:cNvGrpSpPr/>
          <p:nvPr/>
        </p:nvGrpSpPr>
        <p:grpSpPr>
          <a:xfrm>
            <a:off x="1143000" y="1000061"/>
            <a:ext cx="10923815" cy="945546"/>
            <a:chOff x="0" y="0"/>
            <a:chExt cx="3412823" cy="1260727"/>
          </a:xfrm>
        </p:grpSpPr>
        <p:sp>
          <p:nvSpPr>
            <p:cNvPr id="4" name="AutoShape 4"/>
            <p:cNvSpPr/>
            <p:nvPr/>
          </p:nvSpPr>
          <p:spPr>
            <a:xfrm>
              <a:off x="0" y="0"/>
              <a:ext cx="3412823" cy="1260727"/>
            </a:xfrm>
            <a:prstGeom prst="rect">
              <a:avLst/>
            </a:prstGeom>
            <a:solidFill>
              <a:srgbClr val="000000"/>
            </a:solidFill>
          </p:spPr>
        </p:sp>
        <p:sp>
          <p:nvSpPr>
            <p:cNvPr id="5" name="TextBox 5"/>
            <p:cNvSpPr txBox="1"/>
            <p:nvPr/>
          </p:nvSpPr>
          <p:spPr>
            <a:xfrm>
              <a:off x="110138" y="191764"/>
              <a:ext cx="3202503" cy="830141"/>
            </a:xfrm>
            <a:prstGeom prst="rect">
              <a:avLst/>
            </a:prstGeom>
          </p:spPr>
          <p:txBody>
            <a:bodyPr lIns="0" tIns="0" rIns="0" bIns="0" rtlCol="0" anchor="t">
              <a:spAutoFit/>
            </a:bodyPr>
            <a:lstStyle/>
            <a:p>
              <a:pPr>
                <a:lnSpc>
                  <a:spcPts val="5258"/>
                </a:lnSpc>
              </a:pPr>
              <a:r>
                <a:rPr lang="en-US" sz="3756" spc="375">
                  <a:solidFill>
                    <a:srgbClr val="EFEFEF"/>
                  </a:solidFill>
                  <a:latin typeface="Times New Roman" panose="02020603050405020304" pitchFamily="18" charset="0"/>
                  <a:cs typeface="Times New Roman" panose="02020603050405020304" pitchFamily="18" charset="0"/>
                </a:rPr>
                <a:t>TAKEAWAYS &amp; RECOMMENDATIONS</a:t>
              </a:r>
            </a:p>
          </p:txBody>
        </p:sp>
      </p:grpSp>
      <p:sp>
        <p:nvSpPr>
          <p:cNvPr id="8" name="CasellaDiTesto 7">
            <a:extLst>
              <a:ext uri="{FF2B5EF4-FFF2-40B4-BE49-F238E27FC236}">
                <a16:creationId xmlns:a16="http://schemas.microsoft.com/office/drawing/2014/main" id="{E75E26AE-BE75-37BB-E131-A8E74CE2DC50}"/>
              </a:ext>
            </a:extLst>
          </p:cNvPr>
          <p:cNvSpPr txBox="1"/>
          <p:nvPr/>
        </p:nvSpPr>
        <p:spPr>
          <a:xfrm>
            <a:off x="1140226" y="2312552"/>
            <a:ext cx="16459200" cy="3046988"/>
          </a:xfrm>
          <a:prstGeom prst="rect">
            <a:avLst/>
          </a:prstGeom>
          <a:noFill/>
        </p:spPr>
        <p:txBody>
          <a:bodyPr wrap="square" lIns="91440" tIns="45720" rIns="91440" bIns="45720" rtlCol="0" anchor="t">
            <a:spAutoFit/>
          </a:bodyPr>
          <a:lstStyle/>
          <a:p>
            <a:r>
              <a:rPr lang="en-US" sz="2400">
                <a:latin typeface="Times New Roman"/>
                <a:cs typeface="Times New Roman"/>
              </a:rPr>
              <a:t>We are in </a:t>
            </a:r>
            <a:r>
              <a:rPr lang="en-GB" sz="2400">
                <a:latin typeface="Times New Roman"/>
                <a:cs typeface="Times New Roman"/>
              </a:rPr>
              <a:t>favour </a:t>
            </a:r>
            <a:r>
              <a:rPr lang="en-US" sz="2400">
                <a:latin typeface="Times New Roman"/>
                <a:cs typeface="Times New Roman"/>
              </a:rPr>
              <a:t>of cash-out mergers only if thoroughly regulated: indeed, the advantages of this technique can outweigh the disadvantages only if clear and effective protections are introduced to reduce the agency cost between minority and majority shareholders.</a:t>
            </a:r>
          </a:p>
          <a:p>
            <a:r>
              <a:rPr lang="en-US" sz="2400">
                <a:latin typeface="Times New Roman"/>
                <a:cs typeface="Times New Roman"/>
              </a:rPr>
              <a:t>The US model, and in particular the well-established Delaware jurisprudence, is a perfect example of how, by providing sufficient protection to minority shareholders, sufficient flexibility can be left to controlling ones to pursue the efficiency of their investment through cash-out mergers.</a:t>
            </a:r>
          </a:p>
          <a:p>
            <a:r>
              <a:rPr lang="en-US" sz="2400">
                <a:latin typeface="Times New Roman"/>
                <a:cs typeface="Times New Roman"/>
              </a:rPr>
              <a:t>Furthermore, empirical evidence underlines that in order to reduce the problem of information asymmetry, the introduction of both </a:t>
            </a:r>
            <a:r>
              <a:rPr lang="en-US" sz="2400" b="1">
                <a:latin typeface="Times New Roman"/>
                <a:cs typeface="Times New Roman"/>
              </a:rPr>
              <a:t>mandatory MoM </a:t>
            </a:r>
            <a:r>
              <a:rPr lang="en-US" sz="2400">
                <a:latin typeface="Times New Roman"/>
                <a:cs typeface="Times New Roman"/>
              </a:rPr>
              <a:t>and approval by an </a:t>
            </a:r>
            <a:r>
              <a:rPr lang="en-US" sz="2400" b="1">
                <a:latin typeface="Times New Roman"/>
                <a:cs typeface="Times New Roman"/>
              </a:rPr>
              <a:t>independent committee</a:t>
            </a:r>
            <a:r>
              <a:rPr lang="en-US" sz="2400">
                <a:latin typeface="Times New Roman"/>
                <a:cs typeface="Times New Roman"/>
              </a:rPr>
              <a:t> in long-term mergers may be a plausible way forward.</a:t>
            </a:r>
          </a:p>
        </p:txBody>
      </p:sp>
      <p:pic>
        <p:nvPicPr>
          <p:cNvPr id="9" name="Immagine 8">
            <a:extLst>
              <a:ext uri="{FF2B5EF4-FFF2-40B4-BE49-F238E27FC236}">
                <a16:creationId xmlns:a16="http://schemas.microsoft.com/office/drawing/2014/main" id="{94276F37-B05F-3B7D-56A1-CEFC07473911}"/>
              </a:ext>
            </a:extLst>
          </p:cNvPr>
          <p:cNvPicPr>
            <a:picLocks noChangeAspect="1"/>
          </p:cNvPicPr>
          <p:nvPr/>
        </p:nvPicPr>
        <p:blipFill>
          <a:blip r:embed="rId3"/>
          <a:stretch>
            <a:fillRect/>
          </a:stretch>
        </p:blipFill>
        <p:spPr>
          <a:xfrm>
            <a:off x="11900508" y="6356420"/>
            <a:ext cx="3061922" cy="3061922"/>
          </a:xfrm>
          <a:prstGeom prst="rect">
            <a:avLst/>
          </a:prstGeom>
        </p:spPr>
      </p:pic>
      <p:pic>
        <p:nvPicPr>
          <p:cNvPr id="11" name="Immagine 10">
            <a:extLst>
              <a:ext uri="{FF2B5EF4-FFF2-40B4-BE49-F238E27FC236}">
                <a16:creationId xmlns:a16="http://schemas.microsoft.com/office/drawing/2014/main" id="{579D63A0-D02F-89F9-6B20-2FA52482DB04}"/>
              </a:ext>
            </a:extLst>
          </p:cNvPr>
          <p:cNvPicPr>
            <a:picLocks noChangeAspect="1"/>
          </p:cNvPicPr>
          <p:nvPr/>
        </p:nvPicPr>
        <p:blipFill>
          <a:blip r:embed="rId4"/>
          <a:stretch>
            <a:fillRect/>
          </a:stretch>
        </p:blipFill>
        <p:spPr>
          <a:xfrm>
            <a:off x="6416996" y="5816076"/>
            <a:ext cx="1838040" cy="1838040"/>
          </a:xfrm>
          <a:prstGeom prst="rect">
            <a:avLst/>
          </a:prstGeom>
        </p:spPr>
      </p:pic>
      <p:pic>
        <p:nvPicPr>
          <p:cNvPr id="14" name="Immagine 13">
            <a:extLst>
              <a:ext uri="{FF2B5EF4-FFF2-40B4-BE49-F238E27FC236}">
                <a16:creationId xmlns:a16="http://schemas.microsoft.com/office/drawing/2014/main" id="{4D4E1012-91C7-C040-FB28-9B21E55266EC}"/>
              </a:ext>
            </a:extLst>
          </p:cNvPr>
          <p:cNvPicPr>
            <a:picLocks noChangeAspect="1"/>
          </p:cNvPicPr>
          <p:nvPr/>
        </p:nvPicPr>
        <p:blipFill>
          <a:blip r:embed="rId5"/>
          <a:stretch>
            <a:fillRect/>
          </a:stretch>
        </p:blipFill>
        <p:spPr>
          <a:xfrm>
            <a:off x="6416996" y="7953661"/>
            <a:ext cx="1838039" cy="1838039"/>
          </a:xfrm>
          <a:prstGeom prst="rect">
            <a:avLst/>
          </a:prstGeom>
        </p:spPr>
      </p:pic>
      <p:cxnSp>
        <p:nvCxnSpPr>
          <p:cNvPr id="16" name="Connettore 2 15">
            <a:extLst>
              <a:ext uri="{FF2B5EF4-FFF2-40B4-BE49-F238E27FC236}">
                <a16:creationId xmlns:a16="http://schemas.microsoft.com/office/drawing/2014/main" id="{669F0849-2C6A-934C-FBB8-ACA686C9C3F2}"/>
              </a:ext>
            </a:extLst>
          </p:cNvPr>
          <p:cNvCxnSpPr/>
          <p:nvPr/>
        </p:nvCxnSpPr>
        <p:spPr>
          <a:xfrm>
            <a:off x="8820472" y="6735096"/>
            <a:ext cx="2514600" cy="95111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ttore 2 16">
            <a:extLst>
              <a:ext uri="{FF2B5EF4-FFF2-40B4-BE49-F238E27FC236}">
                <a16:creationId xmlns:a16="http://schemas.microsoft.com/office/drawing/2014/main" id="{830B35B0-8945-65F5-C462-2B0834B47224}"/>
              </a:ext>
            </a:extLst>
          </p:cNvPr>
          <p:cNvCxnSpPr>
            <a:cxnSpLocks/>
          </p:cNvCxnSpPr>
          <p:nvPr/>
        </p:nvCxnSpPr>
        <p:spPr>
          <a:xfrm flipV="1">
            <a:off x="8820472" y="8111234"/>
            <a:ext cx="2514600" cy="910181"/>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3" name="Group 3">
            <a:extLst>
              <a:ext uri="{FF2B5EF4-FFF2-40B4-BE49-F238E27FC236}">
                <a16:creationId xmlns:a16="http://schemas.microsoft.com/office/drawing/2014/main" id="{28472483-DBC8-EAAC-91E0-6EAFAB92B4A2}"/>
              </a:ext>
            </a:extLst>
          </p:cNvPr>
          <p:cNvGrpSpPr/>
          <p:nvPr/>
        </p:nvGrpSpPr>
        <p:grpSpPr>
          <a:xfrm>
            <a:off x="2438400" y="8310815"/>
            <a:ext cx="3105472" cy="1208904"/>
            <a:chOff x="0" y="0"/>
            <a:chExt cx="3903389" cy="1260728"/>
          </a:xfrm>
        </p:grpSpPr>
        <p:sp>
          <p:nvSpPr>
            <p:cNvPr id="24" name="AutoShape 4">
              <a:extLst>
                <a:ext uri="{FF2B5EF4-FFF2-40B4-BE49-F238E27FC236}">
                  <a16:creationId xmlns:a16="http://schemas.microsoft.com/office/drawing/2014/main" id="{849EFE51-FC3F-15B5-13EC-EE18FF949309}"/>
                </a:ext>
              </a:extLst>
            </p:cNvPr>
            <p:cNvSpPr/>
            <p:nvPr/>
          </p:nvSpPr>
          <p:spPr>
            <a:xfrm>
              <a:off x="0" y="0"/>
              <a:ext cx="3903389" cy="1260728"/>
            </a:xfrm>
            <a:prstGeom prst="rect">
              <a:avLst/>
            </a:prstGeom>
            <a:solidFill>
              <a:srgbClr val="000000"/>
            </a:solidFill>
          </p:spPr>
        </p:sp>
        <p:sp>
          <p:nvSpPr>
            <p:cNvPr id="25" name="TextBox 5">
              <a:extLst>
                <a:ext uri="{FF2B5EF4-FFF2-40B4-BE49-F238E27FC236}">
                  <a16:creationId xmlns:a16="http://schemas.microsoft.com/office/drawing/2014/main" id="{1ADCC050-F91C-D69A-9217-7C9BCA034C59}"/>
                </a:ext>
              </a:extLst>
            </p:cNvPr>
            <p:cNvSpPr txBox="1"/>
            <p:nvPr/>
          </p:nvSpPr>
          <p:spPr>
            <a:xfrm>
              <a:off x="385613" y="336954"/>
              <a:ext cx="3202503" cy="820737"/>
            </a:xfrm>
            <a:prstGeom prst="rect">
              <a:avLst/>
            </a:prstGeom>
          </p:spPr>
          <p:txBody>
            <a:bodyPr lIns="0" tIns="0" rIns="0" bIns="0" rtlCol="0" anchor="t">
              <a:spAutoFit/>
            </a:bodyPr>
            <a:lstStyle/>
            <a:p>
              <a:pPr algn="ctr"/>
              <a:r>
                <a:rPr lang="en-US" sz="2000" spc="375">
                  <a:solidFill>
                    <a:srgbClr val="EFEFEF"/>
                  </a:solidFill>
                  <a:latin typeface="Open Sauce Bold"/>
                </a:rPr>
                <a:t>MAJORITY-OF-MINORITY</a:t>
              </a:r>
            </a:p>
          </p:txBody>
        </p:sp>
      </p:grpSp>
      <p:grpSp>
        <p:nvGrpSpPr>
          <p:cNvPr id="26" name="Group 3">
            <a:extLst>
              <a:ext uri="{FF2B5EF4-FFF2-40B4-BE49-F238E27FC236}">
                <a16:creationId xmlns:a16="http://schemas.microsoft.com/office/drawing/2014/main" id="{C88F7BC9-4714-4C64-10E6-D258FCA8DC8B}"/>
              </a:ext>
            </a:extLst>
          </p:cNvPr>
          <p:cNvGrpSpPr/>
          <p:nvPr/>
        </p:nvGrpSpPr>
        <p:grpSpPr>
          <a:xfrm>
            <a:off x="2438399" y="6223307"/>
            <a:ext cx="3105473" cy="1208904"/>
            <a:chOff x="0" y="0"/>
            <a:chExt cx="3903389" cy="1231107"/>
          </a:xfrm>
        </p:grpSpPr>
        <p:sp>
          <p:nvSpPr>
            <p:cNvPr id="27" name="AutoShape 4">
              <a:extLst>
                <a:ext uri="{FF2B5EF4-FFF2-40B4-BE49-F238E27FC236}">
                  <a16:creationId xmlns:a16="http://schemas.microsoft.com/office/drawing/2014/main" id="{64AE7545-DC71-2D37-4A1C-6DCE63B7A39E}"/>
                </a:ext>
              </a:extLst>
            </p:cNvPr>
            <p:cNvSpPr/>
            <p:nvPr/>
          </p:nvSpPr>
          <p:spPr>
            <a:xfrm>
              <a:off x="0" y="0"/>
              <a:ext cx="3903389" cy="1231107"/>
            </a:xfrm>
            <a:prstGeom prst="rect">
              <a:avLst/>
            </a:prstGeom>
            <a:solidFill>
              <a:srgbClr val="000000"/>
            </a:solidFill>
          </p:spPr>
        </p:sp>
        <p:sp>
          <p:nvSpPr>
            <p:cNvPr id="28" name="TextBox 5">
              <a:extLst>
                <a:ext uri="{FF2B5EF4-FFF2-40B4-BE49-F238E27FC236}">
                  <a16:creationId xmlns:a16="http://schemas.microsoft.com/office/drawing/2014/main" id="{59CBFD60-BF89-C546-93D5-3AA1ABF2C5B3}"/>
                </a:ext>
              </a:extLst>
            </p:cNvPr>
            <p:cNvSpPr txBox="1"/>
            <p:nvPr/>
          </p:nvSpPr>
          <p:spPr>
            <a:xfrm>
              <a:off x="385614" y="168851"/>
              <a:ext cx="3202502" cy="940288"/>
            </a:xfrm>
            <a:prstGeom prst="rect">
              <a:avLst/>
            </a:prstGeom>
          </p:spPr>
          <p:txBody>
            <a:bodyPr lIns="0" tIns="0" rIns="0" bIns="0" rtlCol="0" anchor="t">
              <a:spAutoFit/>
            </a:bodyPr>
            <a:lstStyle/>
            <a:p>
              <a:pPr algn="ctr"/>
              <a:r>
                <a:rPr lang="en-US" sz="2000" spc="375">
                  <a:solidFill>
                    <a:srgbClr val="EFEFEF"/>
                  </a:solidFill>
                  <a:latin typeface="Open Sauce Bold"/>
                </a:rPr>
                <a:t>INDEPENDENT COMMITTEE’S</a:t>
              </a:r>
            </a:p>
            <a:p>
              <a:pPr algn="ctr"/>
              <a:r>
                <a:rPr lang="en-US" sz="2000" spc="375">
                  <a:solidFill>
                    <a:srgbClr val="EFEFEF"/>
                  </a:solidFill>
                  <a:latin typeface="Open Sauce Bold"/>
                </a:rPr>
                <a:t>APPROVAL</a:t>
              </a:r>
            </a:p>
          </p:txBody>
        </p:sp>
      </p:grpSp>
      <p:pic>
        <p:nvPicPr>
          <p:cNvPr id="29" name="Picture 2">
            <a:extLst>
              <a:ext uri="{FF2B5EF4-FFF2-40B4-BE49-F238E27FC236}">
                <a16:creationId xmlns:a16="http://schemas.microsoft.com/office/drawing/2014/main" id="{BA5213E2-E8F7-8EE2-ED14-806ECE1142D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5850530">
            <a:off x="16064688" y="5338783"/>
            <a:ext cx="7629294" cy="7828566"/>
          </a:xfrm>
          <a:prstGeom prst="rect">
            <a:avLst/>
          </a:prstGeom>
        </p:spPr>
      </p:pic>
    </p:spTree>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1664</Words>
  <Application>Microsoft Macintosh PowerPoint</Application>
  <PresentationFormat>Personalizzato</PresentationFormat>
  <Paragraphs>146</Paragraphs>
  <Slides>11</Slides>
  <Notes>3</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11</vt:i4>
      </vt:variant>
    </vt:vector>
  </HeadingPairs>
  <TitlesOfParts>
    <vt:vector size="16" baseType="lpstr">
      <vt:lpstr>Calibri</vt:lpstr>
      <vt:lpstr>DM Serif Display</vt:lpstr>
      <vt:lpstr>Open Sauce</vt:lpstr>
      <vt:lpstr>Open Sauce Bold</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White Tropical Informative How to Think Strategically Training Talking Presentation</dc:title>
  <cp:lastModifiedBy>Niccolò Belvedere</cp:lastModifiedBy>
  <cp:revision>2</cp:revision>
  <dcterms:created xsi:type="dcterms:W3CDTF">2006-08-16T00:00:00Z</dcterms:created>
  <dcterms:modified xsi:type="dcterms:W3CDTF">2023-04-26T07:39:01Z</dcterms:modified>
  <dc:identifier>DAFhAFOW_zY</dc:identifier>
</cp:coreProperties>
</file>